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4" r:id="rId3"/>
    <p:sldId id="267" r:id="rId4"/>
    <p:sldId id="268" r:id="rId5"/>
    <p:sldId id="269" r:id="rId6"/>
    <p:sldId id="265" r:id="rId7"/>
    <p:sldId id="270" r:id="rId8"/>
    <p:sldId id="271" r:id="rId9"/>
    <p:sldId id="272" r:id="rId10"/>
    <p:sldId id="273" r:id="rId11"/>
    <p:sldId id="281" r:id="rId12"/>
    <p:sldId id="276" r:id="rId13"/>
    <p:sldId id="277" r:id="rId14"/>
    <p:sldId id="278" r:id="rId15"/>
    <p:sldId id="274" r:id="rId16"/>
    <p:sldId id="280" r:id="rId17"/>
    <p:sldId id="282" r:id="rId18"/>
    <p:sldId id="266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42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607203-85B7-4942-9ED2-2672FA2BC2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3F868DF-EAD7-47D9-8C96-C6BEBC22AA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2BE216-1C57-4C4A-A6AE-0E116AE77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A5EF-E71A-4174-A5EE-2C1A3EF6B7C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E4D351-AE43-480E-8C02-C8E7806FE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5B2FF7-F780-4BBA-9F68-AC9D8EAC2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37E9-50CE-4034-BEA1-59A5B82AC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135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248FB6-3A49-437A-AFC5-1D4064602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A9A7FA-FEC4-447E-8149-839321A7BE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6819BA-4E46-4D3B-ABF4-7E5FA26C5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A5EF-E71A-4174-A5EE-2C1A3EF6B7C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BD0953-1A43-4686-B702-CF512E355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DE500B-3574-489F-AD8A-2E21C8536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37E9-50CE-4034-BEA1-59A5B82AC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9931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428AF2-4B36-4E0A-B533-2482A40C16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1F1018D-6006-4CAC-A67B-7BA57080E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EE02B0-C34C-4871-ABB2-8BFB6893A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A5EF-E71A-4174-A5EE-2C1A3EF6B7C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B528E8-D443-4502-B343-B120A126E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9F2F9D-799A-4CD8-8AFB-70A761991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37E9-50CE-4034-BEA1-59A5B82AC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94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A68BAB-38C2-4720-B630-22EE96AB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31D593-A301-4C85-B860-EB418890F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9BC6AD-DDD2-4818-B9F7-A2D628506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A5EF-E71A-4174-A5EE-2C1A3EF6B7C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5660AE-1C2B-47C8-99B6-81868457B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6E0B2F-0D11-49D0-B947-91D5BA1BD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37E9-50CE-4034-BEA1-59A5B82AC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425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65C24E-97ED-4FB5-8CC6-D26CC61ED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E2FED6-8157-4BA4-BEAA-F95D496098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3D274B-21E1-4D81-923F-1BBFC1328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A5EF-E71A-4174-A5EE-2C1A3EF6B7C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F6BBF2-9F1C-49BF-95FE-3085AF30E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720062-03A9-4DBA-9FE1-533228FC0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37E9-50CE-4034-BEA1-59A5B82AC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215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EB42F-8910-4CC1-95D7-E2620E585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A5B20A-380C-4C5B-8980-F3B969ACC2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852AED-B395-4AC6-9D24-0D36D0B011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DE554E9-F35C-42BC-94C2-CE49474520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A5EF-E71A-4174-A5EE-2C1A3EF6B7C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188B61-9B6C-4991-ABC7-AA41E52DF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FC8C17-C880-48ED-B9B4-CA06CE049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37E9-50CE-4034-BEA1-59A5B82AC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79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40ECCB-9D53-4837-AFEB-B8ED9A3A9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0D307D2-A69A-41DE-A5E4-D300F52F9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FC1575-B8E3-4716-A268-D857E486F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45036E5-DA53-4F5D-BB01-17D0C2C130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D083B42-F2C1-4353-9F4B-6CF842A706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04C82FD-00D1-46E3-92A8-5AB2DE8C0D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A5EF-E71A-4174-A5EE-2C1A3EF6B7C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57C9295-5DF4-4230-8690-C0761D1EB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15FD939-5ECC-43FD-8F18-E8CE3F1E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37E9-50CE-4034-BEA1-59A5B82AC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237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8C257-D958-4A0F-9C88-D7BD48011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5A62620-5FAC-4B5E-99CB-0A3F0F079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A5EF-E71A-4174-A5EE-2C1A3EF6B7C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23AD842-42C7-4A86-8772-D3CE2EDC2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67703FD-F801-474C-BFF7-46C29B247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37E9-50CE-4034-BEA1-59A5B82AC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7824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E45CDD-A5AA-4D39-BA73-B4E9385D20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A5EF-E71A-4174-A5EE-2C1A3EF6B7C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F2935C0-59CD-4FA6-9C33-C4AC70402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349AD29-2989-4FD5-A72F-EA5206D8B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37E9-50CE-4034-BEA1-59A5B82AC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542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94B547-39D0-4B88-9070-F40340C69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5DD05AF-FF72-4939-AFC1-03AA5754E7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446C61-A4B7-404E-8A87-BF4F5A3D0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6B4583D-DF2E-48A8-9BD0-46F941CD3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A5EF-E71A-4174-A5EE-2C1A3EF6B7C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EACE8C-F8DF-47FA-8B55-FFD747742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137CAD-98CE-4D1D-BDDF-39F4ECF13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37E9-50CE-4034-BEA1-59A5B82AC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181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62FF1F-1866-42E3-B0AF-C513122A5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38E0013-0CB0-4F82-AD8D-B39D568873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F41A601-4FA1-4154-8F23-732F4F45B3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8E0A7C-A11E-4370-85CD-59037136E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1A5EF-E71A-4174-A5EE-2C1A3EF6B7C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80994F-DA20-45A0-8A20-A7877D822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DB52BD-AFEE-4675-9F45-8224D8A8B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E37E9-50CE-4034-BEA1-59A5B82AC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6088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A7A2BC-B06C-43E1-AF79-BC9F2DAB5F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114FD9-F91A-4056-92DD-AF00CEB01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940F61-CE8A-4636-8BAB-2243C77B97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1A5EF-E71A-4174-A5EE-2C1A3EF6B7CC}" type="datetimeFigureOut">
              <a:rPr lang="ru-RU" smtClean="0"/>
              <a:t>13.06.2024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A429AC-F7F3-4A54-B401-F47F42567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40D3F-E25A-4445-B1F8-D46C6F33CC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E37E9-50CE-4034-BEA1-59A5B82ACF0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362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web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2761"/>
            <a:ext cx="12192000" cy="567690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98C5E13-729B-4AFC-BC35-895FC9750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" y="1497443"/>
            <a:ext cx="12192000" cy="712556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FAA6B73-2EEC-43CD-B6AA-E172D8F059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285" y="-134546"/>
            <a:ext cx="11640589" cy="2047875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ru-RU" sz="60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</a:br>
            <a:br>
              <a:rPr lang="ru-RU" sz="60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</a:br>
            <a:br>
              <a:rPr lang="ru-RU" sz="60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</a:br>
            <a:br>
              <a:rPr lang="ru-RU" sz="60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</a:br>
            <a:br>
              <a:rPr lang="ru-RU" sz="60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</a:br>
            <a:br>
              <a:rPr lang="ru-RU" sz="60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</a:br>
            <a:r>
              <a:rPr lang="ru-RU" sz="44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Викторина</a:t>
            </a:r>
            <a:br>
              <a:rPr lang="ru-RU" sz="44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</a:br>
            <a:r>
              <a:rPr lang="ru-RU" sz="49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«МОЯ Россия!»,</a:t>
            </a:r>
            <a:br>
              <a:rPr lang="ru-RU" sz="49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</a:br>
            <a:r>
              <a:rPr lang="ru-RU" sz="44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посвященная дню России»</a:t>
            </a:r>
            <a:endParaRPr lang="ru-RU" sz="6000" b="1" dirty="0">
              <a:ln/>
              <a:gradFill flip="none" rotWithShape="1">
                <a:gsLst>
                  <a:gs pos="0">
                    <a:srgbClr val="FF0048"/>
                  </a:gs>
                  <a:gs pos="100000">
                    <a:srgbClr val="640000"/>
                  </a:gs>
                </a:gsLst>
                <a:path path="circle">
                  <a:fillToRect t="100000" r="100000"/>
                </a:path>
                <a:tileRect l="-100000" b="-100000"/>
              </a:gra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B4F589D-4858-4972-BB9B-5F2B9A38CB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784">
            <a:off x="-2880551" y="5090557"/>
            <a:ext cx="9144000" cy="34214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89AAA29-E39E-4ED7-9660-4145F3E002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431"/>
          <a:stretch/>
        </p:blipFill>
        <p:spPr>
          <a:xfrm rot="20793643">
            <a:off x="1275229" y="1063766"/>
            <a:ext cx="9144000" cy="2339639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485040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769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E1EE65F-D32D-4E60-9455-C57F0842AA14}"/>
              </a:ext>
            </a:extLst>
          </p:cNvPr>
          <p:cNvSpPr txBox="1">
            <a:spLocks/>
          </p:cNvSpPr>
          <p:nvPr/>
        </p:nvSpPr>
        <p:spPr>
          <a:xfrm>
            <a:off x="1524001" y="-59234"/>
            <a:ext cx="9147359" cy="12403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Блиц-конкурс </a:t>
            </a:r>
          </a:p>
          <a:p>
            <a:r>
              <a:rPr lang="ru-RU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«Самый быстрый»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08794-FD2A-45CE-BF19-5C64BB2D9543}"/>
              </a:ext>
            </a:extLst>
          </p:cNvPr>
          <p:cNvSpPr txBox="1"/>
          <p:nvPr/>
        </p:nvSpPr>
        <p:spPr>
          <a:xfrm>
            <a:off x="1524001" y="973670"/>
            <a:ext cx="8600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3. Русский праздник проводов зимы, это – 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67E6DB0A-3BCA-426C-BFB4-7871F9FD13DE}"/>
              </a:ext>
            </a:extLst>
          </p:cNvPr>
          <p:cNvGrpSpPr/>
          <p:nvPr/>
        </p:nvGrpSpPr>
        <p:grpSpPr>
          <a:xfrm>
            <a:off x="-381740" y="1617679"/>
            <a:ext cx="12002609" cy="5032891"/>
            <a:chOff x="-161627" y="1617678"/>
            <a:chExt cx="9156544" cy="5032891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D57F346-73F8-4471-BD6B-2347409B9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627" y="1859431"/>
              <a:ext cx="5733323" cy="4523951"/>
            </a:xfrm>
            <a:prstGeom prst="rect">
              <a:avLst/>
            </a:prstGeom>
            <a:effectLst>
              <a:softEdge rad="317500"/>
            </a:effectLst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E2CDE6CB-1ACF-44F1-9C68-51055CA38C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411" b="759"/>
            <a:stretch/>
          </p:blipFill>
          <p:spPr>
            <a:xfrm>
              <a:off x="5668242" y="1617678"/>
              <a:ext cx="3152503" cy="2799654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0FEFEE94-122F-49BF-A84E-52202BA8B8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762" r="30952" b="855"/>
            <a:stretch/>
          </p:blipFill>
          <p:spPr>
            <a:xfrm>
              <a:off x="5494072" y="4168988"/>
              <a:ext cx="3500845" cy="2481581"/>
            </a:xfrm>
            <a:prstGeom prst="rect">
              <a:avLst/>
            </a:prstGeom>
            <a:effectLst>
              <a:softEdge rad="63500"/>
            </a:effectLst>
          </p:spPr>
        </p:pic>
      </p:grpSp>
    </p:spTree>
    <p:extLst>
      <p:ext uri="{BB962C8B-B14F-4D97-AF65-F5344CB8AC3E}">
        <p14:creationId xmlns:p14="http://schemas.microsoft.com/office/powerpoint/2010/main" val="561904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" y="0"/>
            <a:ext cx="12129856" cy="56769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E1EE65F-D32D-4E60-9455-C57F0842AA14}"/>
              </a:ext>
            </a:extLst>
          </p:cNvPr>
          <p:cNvSpPr txBox="1">
            <a:spLocks/>
          </p:cNvSpPr>
          <p:nvPr/>
        </p:nvSpPr>
        <p:spPr>
          <a:xfrm>
            <a:off x="1524001" y="-59234"/>
            <a:ext cx="9147359" cy="12403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Блиц-конкурс </a:t>
            </a:r>
          </a:p>
          <a:p>
            <a:r>
              <a:rPr lang="ru-RU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«Самый быстрый»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E3CF1D1-AEE5-43C4-8FBB-B8B880DFF05F}"/>
              </a:ext>
            </a:extLst>
          </p:cNvPr>
          <p:cNvGrpSpPr/>
          <p:nvPr/>
        </p:nvGrpSpPr>
        <p:grpSpPr>
          <a:xfrm>
            <a:off x="1653806" y="1673893"/>
            <a:ext cx="8582147" cy="5184107"/>
            <a:chOff x="1115929" y="1703546"/>
            <a:chExt cx="6912142" cy="5184107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88AB405D-1D13-4484-9B66-F8F2D426A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5929" y="1703546"/>
              <a:ext cx="6912142" cy="5184107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773212EA-E7E4-49F0-9279-7A4A6A7B1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3156" y="2181349"/>
              <a:ext cx="4668349" cy="2973105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2608794-FD2A-45CE-BF19-5C64BB2D9543}"/>
              </a:ext>
            </a:extLst>
          </p:cNvPr>
          <p:cNvSpPr txBox="1"/>
          <p:nvPr/>
        </p:nvSpPr>
        <p:spPr>
          <a:xfrm>
            <a:off x="58784" y="973669"/>
            <a:ext cx="1212985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4. Какое самое любимое угощение во время Масленицы?  </a:t>
            </a:r>
          </a:p>
        </p:txBody>
      </p:sp>
    </p:spTree>
    <p:extLst>
      <p:ext uri="{BB962C8B-B14F-4D97-AF65-F5344CB8AC3E}">
        <p14:creationId xmlns:p14="http://schemas.microsoft.com/office/powerpoint/2010/main" val="225607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06"/>
            <a:ext cx="12192000" cy="56769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E1EE65F-D32D-4E60-9455-C57F0842AA14}"/>
              </a:ext>
            </a:extLst>
          </p:cNvPr>
          <p:cNvSpPr txBox="1">
            <a:spLocks/>
          </p:cNvSpPr>
          <p:nvPr/>
        </p:nvSpPr>
        <p:spPr>
          <a:xfrm>
            <a:off x="1524001" y="-59234"/>
            <a:ext cx="9147359" cy="12403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Блиц-конкурс </a:t>
            </a:r>
          </a:p>
          <a:p>
            <a:r>
              <a:rPr lang="ru-RU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«Самый быстрый»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08794-FD2A-45CE-BF19-5C64BB2D9543}"/>
              </a:ext>
            </a:extLst>
          </p:cNvPr>
          <p:cNvSpPr txBox="1"/>
          <p:nvPr/>
        </p:nvSpPr>
        <p:spPr>
          <a:xfrm>
            <a:off x="337351" y="973669"/>
            <a:ext cx="115498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5. Самый первый в истории человечества космонавт? 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C78095-0726-4B24-ACBC-4F6F8BBA76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96"/>
          <a:stretch/>
        </p:blipFill>
        <p:spPr>
          <a:xfrm>
            <a:off x="7324725" y="1648144"/>
            <a:ext cx="3752850" cy="510784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E0883F9-05C9-4997-AE2F-0088B947893E}"/>
              </a:ext>
            </a:extLst>
          </p:cNvPr>
          <p:cNvSpPr txBox="1"/>
          <p:nvPr/>
        </p:nvSpPr>
        <p:spPr>
          <a:xfrm>
            <a:off x="563847" y="2143127"/>
            <a:ext cx="608256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47675" algn="just"/>
            <a:r>
              <a:rPr lang="ru-RU" sz="2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Самый первый в истории человечества космонавт Юрий Алексеевич Гагарин (1934г.-1968г.) отправился в космос 12 апреля 1961 года на корабле «Восток-1». Его полет продлился 108 минут. </a:t>
            </a:r>
          </a:p>
          <a:p>
            <a:pPr indent="447675" algn="just"/>
            <a:endParaRPr lang="ru-RU" sz="20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  <a:ea typeface="+mj-ea"/>
              <a:cs typeface="+mj-cs"/>
            </a:endParaRPr>
          </a:p>
          <a:p>
            <a:pPr indent="447675" algn="just"/>
            <a:r>
              <a:rPr lang="ru-RU" sz="2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Гагарин был удостоен звания Герой Советского союза. Кроме того, его наградили автомобилем «Волга» с номерами 12-04 </a:t>
            </a:r>
            <a:r>
              <a:rPr lang="ru-RU" sz="2000" b="1" dirty="0" err="1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ЮАГ</a:t>
            </a:r>
            <a:r>
              <a:rPr lang="ru-RU" sz="2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- это дата совершенного полета и инициалы первого космонавта. </a:t>
            </a:r>
          </a:p>
          <a:p>
            <a:pPr indent="447675" algn="just"/>
            <a:endParaRPr lang="ru-RU" sz="20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  <a:ea typeface="+mj-ea"/>
              <a:cs typeface="+mj-cs"/>
            </a:endParaRPr>
          </a:p>
          <a:p>
            <a:pPr indent="447675" algn="just"/>
            <a:r>
              <a:rPr lang="ru-RU" sz="2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Юрий Гагарин стал первым человеком в мировой истории, совершившим полет в космическое пространство.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23134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39" y="0"/>
            <a:ext cx="12192000" cy="56769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E1EE65F-D32D-4E60-9455-C57F0842AA14}"/>
              </a:ext>
            </a:extLst>
          </p:cNvPr>
          <p:cNvSpPr txBox="1">
            <a:spLocks/>
          </p:cNvSpPr>
          <p:nvPr/>
        </p:nvSpPr>
        <p:spPr>
          <a:xfrm>
            <a:off x="1524001" y="-59234"/>
            <a:ext cx="9147359" cy="12403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Блиц-конкурс </a:t>
            </a:r>
          </a:p>
          <a:p>
            <a:r>
              <a:rPr lang="ru-RU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«Самый быстрый»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08794-FD2A-45CE-BF19-5C64BB2D9543}"/>
              </a:ext>
            </a:extLst>
          </p:cNvPr>
          <p:cNvSpPr txBox="1"/>
          <p:nvPr/>
        </p:nvSpPr>
        <p:spPr>
          <a:xfrm>
            <a:off x="1524001" y="973670"/>
            <a:ext cx="8600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6. Самая популярная в мире русская игрушка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E433AB2-F33B-48C3-8821-EF110138A7A3}"/>
              </a:ext>
            </a:extLst>
          </p:cNvPr>
          <p:cNvGrpSpPr/>
          <p:nvPr/>
        </p:nvGrpSpPr>
        <p:grpSpPr>
          <a:xfrm>
            <a:off x="-1" y="1063941"/>
            <a:ext cx="11958221" cy="5794059"/>
            <a:chOff x="-104776" y="1063941"/>
            <a:chExt cx="9135600" cy="579405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CED4CE4-87B3-4239-AB31-A4BD449CDB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E2E2E2"/>
                </a:clrFrom>
                <a:clrTo>
                  <a:srgbClr val="E2E2E2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364" b="98091" l="0" r="97900">
                          <a14:foregroundMark x1="56600" y1="16091" x2="55300" y2="17364"/>
                          <a14:foregroundMark x1="56400" y1="15364" x2="66000" y2="10636"/>
                          <a14:foregroundMark x1="65700" y1="10818" x2="70000" y2="11000"/>
                          <a14:foregroundMark x1="63200" y1="11545" x2="63200" y2="11545"/>
                          <a14:foregroundMark x1="62000" y1="11545" x2="58300" y2="13727"/>
                          <a14:foregroundMark x1="62300" y1="11545" x2="65300" y2="10545"/>
                          <a14:foregroundMark x1="67100" y1="10364" x2="67100" y2="10364"/>
                          <a14:foregroundMark x1="66200" y1="10364" x2="66200" y2="10364"/>
                          <a14:foregroundMark x1="65700" y1="10364" x2="65700" y2="10364"/>
                          <a14:foregroundMark x1="65000" y1="10364" x2="65000" y2="10364"/>
                          <a14:foregroundMark x1="68200" y1="10364" x2="68200" y2="10364"/>
                          <a14:foregroundMark x1="38400" y1="24636" x2="37300" y2="24000"/>
                          <a14:foregroundMark x1="37800" y1="23636" x2="41200" y2="18909"/>
                          <a14:foregroundMark x1="41900" y1="18636" x2="43400" y2="17818"/>
                          <a14:foregroundMark x1="49000" y1="17545" x2="45400" y2="17545"/>
                          <a14:foregroundMark x1="44500" y1="17636" x2="44500" y2="17636"/>
                          <a14:foregroundMark x1="45000" y1="17273" x2="45900" y2="17273"/>
                          <a14:foregroundMark x1="46200" y1="17273" x2="46200" y2="17273"/>
                          <a14:foregroundMark x1="45800" y1="17273" x2="45800" y2="17273"/>
                          <a14:foregroundMark x1="46500" y1="17273" x2="46500" y2="17273"/>
                          <a14:foregroundMark x1="49600" y1="17545" x2="49600" y2="17545"/>
                          <a14:foregroundMark x1="51000" y1="17636" x2="51000" y2="17636"/>
                          <a14:foregroundMark x1="50800" y1="17182" x2="50800" y2="17182"/>
                          <a14:foregroundMark x1="51300" y1="17364" x2="51300" y2="17364"/>
                          <a14:foregroundMark x1="51500" y1="17636" x2="51500" y2="17636"/>
                          <a14:foregroundMark x1="52400" y1="17818" x2="52400" y2="17818"/>
                          <a14:foregroundMark x1="52700" y1="17636" x2="52700" y2="17636"/>
                          <a14:foregroundMark x1="52900" y1="17818" x2="52900" y2="17818"/>
                          <a14:foregroundMark x1="48300" y1="17000" x2="48300" y2="17000"/>
                          <a14:foregroundMark x1="47800" y1="16727" x2="47800" y2="16727"/>
                          <a14:foregroundMark x1="49200" y1="16909" x2="49200" y2="16909"/>
                          <a14:foregroundMark x1="49200" y1="16909" x2="49200" y2="16909"/>
                          <a14:foregroundMark x1="27500" y1="27545" x2="27500" y2="27545"/>
                          <a14:foregroundMark x1="25400" y1="28091" x2="25900" y2="28091"/>
                          <a14:foregroundMark x1="24800" y1="27727" x2="21900" y2="29909"/>
                          <a14:foregroundMark x1="19800" y1="31636" x2="19800" y2="32636"/>
                          <a14:foregroundMark x1="13500" y1="39909" x2="16700" y2="38000"/>
                          <a14:foregroundMark x1="10900" y1="43909" x2="11900" y2="41545"/>
                          <a14:foregroundMark x1="11200" y1="41455" x2="13200" y2="39545"/>
                          <a14:foregroundMark x1="11100" y1="41545" x2="11100" y2="41545"/>
                          <a14:foregroundMark x1="18200" y1="37545" x2="14400" y2="38364"/>
                          <a14:foregroundMark x1="13500" y1="39273" x2="14300" y2="38545"/>
                          <a14:foregroundMark x1="13600" y1="38636" x2="13600" y2="38636"/>
                          <a14:foregroundMark x1="13200" y1="39000" x2="13200" y2="39000"/>
                          <a14:foregroundMark x1="12900" y1="39182" x2="12900" y2="39182"/>
                          <a14:foregroundMark x1="12300" y1="39455" x2="12300" y2="39455"/>
                          <a14:foregroundMark x1="12100" y1="39545" x2="12100" y2="39545"/>
                          <a14:foregroundMark x1="12100" y1="39545" x2="12100" y2="39545"/>
                          <a14:foregroundMark x1="16500" y1="37636" x2="17500" y2="37636"/>
                          <a14:foregroundMark x1="17500" y1="37364" x2="17500" y2="37364"/>
                          <a14:foregroundMark x1="17800" y1="37273" x2="17800" y2="372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337" y="1063941"/>
              <a:ext cx="5267326" cy="5794059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DC450128-2FF3-4929-AFA8-E61D37E92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8F8F8"/>
                </a:clrFrom>
                <a:clrTo>
                  <a:srgbClr val="F8F8F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4776" y="5029141"/>
              <a:ext cx="3238501" cy="1669006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94A92C5-0CC1-4CBD-992E-DDC9D023B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956347" y="5024529"/>
              <a:ext cx="3074477" cy="1731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18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769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E1EE65F-D32D-4E60-9455-C57F0842AA14}"/>
              </a:ext>
            </a:extLst>
          </p:cNvPr>
          <p:cNvSpPr txBox="1">
            <a:spLocks/>
          </p:cNvSpPr>
          <p:nvPr/>
        </p:nvSpPr>
        <p:spPr>
          <a:xfrm>
            <a:off x="1524001" y="-59234"/>
            <a:ext cx="9147359" cy="12403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Блиц-конкурс </a:t>
            </a:r>
          </a:p>
          <a:p>
            <a:r>
              <a:rPr lang="ru-RU" sz="40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«Самый быстрый»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08794-FD2A-45CE-BF19-5C64BB2D9543}"/>
              </a:ext>
            </a:extLst>
          </p:cNvPr>
          <p:cNvSpPr txBox="1"/>
          <p:nvPr/>
        </p:nvSpPr>
        <p:spPr>
          <a:xfrm>
            <a:off x="1524001" y="973670"/>
            <a:ext cx="86005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7. Самый популярный герой русских былин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54B463-E84C-4328-B466-C79F690D11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986" y="-5923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64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-3357" y="0"/>
            <a:ext cx="12191999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769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E1EE65F-D32D-4E60-9455-C57F0842AA14}"/>
              </a:ext>
            </a:extLst>
          </p:cNvPr>
          <p:cNvSpPr txBox="1">
            <a:spLocks/>
          </p:cNvSpPr>
          <p:nvPr/>
        </p:nvSpPr>
        <p:spPr>
          <a:xfrm>
            <a:off x="1524001" y="-59234"/>
            <a:ext cx="9147359" cy="1569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Блиц-конкурс </a:t>
            </a:r>
          </a:p>
          <a:p>
            <a:r>
              <a:rPr lang="ru-RU" sz="48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«Пословица к слову молвится»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08794-FD2A-45CE-BF19-5C64BB2D9543}"/>
              </a:ext>
            </a:extLst>
          </p:cNvPr>
          <p:cNvSpPr txBox="1"/>
          <p:nvPr/>
        </p:nvSpPr>
        <p:spPr>
          <a:xfrm>
            <a:off x="1520642" y="1444973"/>
            <a:ext cx="914735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Конкурсное задание - восстановите пословицу. </a:t>
            </a:r>
          </a:p>
          <a:p>
            <a:pPr marL="514350" indent="-514350" algn="ctr">
              <a:buAutoNum type="arabicPeriod"/>
            </a:pPr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Мал-дорог                                                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(Мал золотник, да дорог) 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2. Слово-дело 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(Судят не по словам, а по делам) 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3. Время-час 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(Делу время - потехе час) 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4. Труд-рыбка 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(Без труда не вытащишь рыбку из пруда) </a:t>
            </a:r>
          </a:p>
        </p:txBody>
      </p:sp>
    </p:spTree>
    <p:extLst>
      <p:ext uri="{BB962C8B-B14F-4D97-AF65-F5344CB8AC3E}">
        <p14:creationId xmlns:p14="http://schemas.microsoft.com/office/powerpoint/2010/main" val="91607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0" y="0"/>
            <a:ext cx="12313328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26896" cy="56769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E1EE65F-D32D-4E60-9455-C57F0842AA14}"/>
              </a:ext>
            </a:extLst>
          </p:cNvPr>
          <p:cNvSpPr txBox="1">
            <a:spLocks/>
          </p:cNvSpPr>
          <p:nvPr/>
        </p:nvSpPr>
        <p:spPr>
          <a:xfrm>
            <a:off x="1524001" y="-59234"/>
            <a:ext cx="9147359" cy="1569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Блиц-конкурс </a:t>
            </a:r>
          </a:p>
          <a:p>
            <a:r>
              <a:rPr lang="ru-RU" sz="48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«Пословица к слову молвится»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08794-FD2A-45CE-BF19-5C64BB2D9543}"/>
              </a:ext>
            </a:extLst>
          </p:cNvPr>
          <p:cNvSpPr txBox="1"/>
          <p:nvPr/>
        </p:nvSpPr>
        <p:spPr>
          <a:xfrm>
            <a:off x="0" y="1413064"/>
            <a:ext cx="1130127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Конкурсное задание - восстановите пословицу. </a:t>
            </a:r>
          </a:p>
          <a:p>
            <a:pPr algn="ctr"/>
            <a:endParaRPr lang="ru-RU" sz="32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  <a:ea typeface="+mj-ea"/>
              <a:cs typeface="+mj-cs"/>
            </a:endParaRP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5. Лес-щепки 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(Лес рубят-щепки летят) 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6. Одежда-ум 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(По одёжке встречают, по уму провожают)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7. Родился-пригодился </a:t>
            </a:r>
          </a:p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(Где родился, там и пригодился)</a:t>
            </a:r>
          </a:p>
        </p:txBody>
      </p:sp>
    </p:spTree>
    <p:extLst>
      <p:ext uri="{BB962C8B-B14F-4D97-AF65-F5344CB8AC3E}">
        <p14:creationId xmlns:p14="http://schemas.microsoft.com/office/powerpoint/2010/main" val="40178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49713C4-6A67-47A6-860C-538C0DCB54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79" b="100000" l="0" r="100000">
                        <a14:foregroundMark x1="54333" y1="21023" x2="54333" y2="21023"/>
                        <a14:foregroundMark x1="84000" y1="45773" x2="84000" y2="45773"/>
                        <a14:foregroundMark x1="83833" y1="47164" x2="83833" y2="47164"/>
                        <a14:foregroundMark x1="38917" y1="45773" x2="38917" y2="45773"/>
                        <a14:foregroundMark x1="39250" y1="43382" x2="39250" y2="43382"/>
                        <a14:foregroundMark x1="18917" y1="47052" x2="18917" y2="47052"/>
                        <a14:foregroundMark x1="18750" y1="48721" x2="18750" y2="48721"/>
                        <a14:foregroundMark x1="55083" y1="16685" x2="55083" y2="16685"/>
                        <a14:foregroundMark x1="39667" y1="38877" x2="39667" y2="38877"/>
                        <a14:foregroundMark x1="38833" y1="45328" x2="39417" y2="39099"/>
                        <a14:foregroundMark x1="54667" y1="18242" x2="55500" y2="13293"/>
                        <a14:foregroundMark x1="84000" y1="45106" x2="83750" y2="40823"/>
                        <a14:foregroundMark x1="18750" y1="46663" x2="19333" y2="41212"/>
                        <a14:foregroundMark x1="19917" y1="42380" x2="18583" y2="40823"/>
                        <a14:foregroundMark x1="38500" y1="38598" x2="40833" y2="39766"/>
                        <a14:foregroundMark x1="83417" y1="40434" x2="84417" y2="41546"/>
                        <a14:foregroundMark x1="54833" y1="12514" x2="56417" y2="13960"/>
                        <a14:foregroundMark x1="67417" y1="58120" x2="66833" y2="51335"/>
                        <a14:foregroundMark x1="73667" y1="63515" x2="73417" y2="58398"/>
                        <a14:foregroundMark x1="73083" y1="58509" x2="72667" y2="58231"/>
                        <a14:foregroundMark x1="67000" y1="51390" x2="66000" y2="50334"/>
                        <a14:foregroundMark x1="67000" y1="51502" x2="66833" y2="50612"/>
                        <a14:foregroundMark x1="55417" y1="18020" x2="55417" y2="17964"/>
                        <a14:foregroundMark x1="55417" y1="17631" x2="55417" y2="17631"/>
                        <a14:foregroundMark x1="55417" y1="17186" x2="55417" y2="17186"/>
                        <a14:foregroundMark x1="55417" y1="17075" x2="55417" y2="17075"/>
                        <a14:foregroundMark x1="73667" y1="57731" x2="73417" y2="59066"/>
                        <a14:backgroundMark x1="17750" y1="13793" x2="67750" y2="4839"/>
                        <a14:backgroundMark x1="7250" y1="8509" x2="30250" y2="40156"/>
                        <a14:backgroundMark x1="91583" y1="6785" x2="69750" y2="40378"/>
                        <a14:backgroundMark x1="96500" y1="7008" x2="98583" y2="84983"/>
                        <a14:backgroundMark x1="4083" y1="73359" x2="3750" y2="7953"/>
                        <a14:backgroundMark x1="10500" y1="46162" x2="14833" y2="22692"/>
                        <a14:backgroundMark x1="77583" y1="66630" x2="74417" y2="57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3690"/>
            <a:ext cx="4128117" cy="618529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1A1A729-5363-45C6-999B-FEDF9990877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0" b="98167" l="4219" r="97093">
                        <a14:foregroundMark x1="34459" y1="52417" x2="36662" y2="45167"/>
                        <a14:foregroundMark x1="38115" y1="50333" x2="37084" y2="44667"/>
                        <a14:foregroundMark x1="24707" y1="53667" x2="24051" y2="51833"/>
                        <a14:foregroundMark x1="24895" y1="53333" x2="24895" y2="53333"/>
                        <a14:foregroundMark x1="57618" y1="51667" x2="57712" y2="50750"/>
                        <a14:foregroundMark x1="58322" y1="48917" x2="59165" y2="46833"/>
                        <a14:foregroundMark x1="59165" y1="45583" x2="55931" y2="52417"/>
                        <a14:foregroundMark x1="58134" y1="52750" x2="77168" y2="45333"/>
                        <a14:foregroundMark x1="73418" y1="55167" x2="74074" y2="52750"/>
                        <a14:foregroundMark x1="66479" y1="40333" x2="66479" y2="40333"/>
                        <a14:foregroundMark x1="68120" y1="37583" x2="68120" y2="37583"/>
                        <a14:foregroundMark x1="44773" y1="48500" x2="48008" y2="44083"/>
                        <a14:foregroundMark x1="56540" y1="39833" x2="56681" y2="40583"/>
                        <a14:foregroundMark x1="57712" y1="41333" x2="57712" y2="41333"/>
                        <a14:foregroundMark x1="75856" y1="27000" x2="75856" y2="27000"/>
                        <a14:foregroundMark x1="49789" y1="34833" x2="49789" y2="34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96"/>
          <a:stretch/>
        </p:blipFill>
        <p:spPr>
          <a:xfrm>
            <a:off x="1677880" y="827173"/>
            <a:ext cx="10862618" cy="543158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2092"/>
            <a:ext cx="12192000" cy="5676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D47F8A-2120-47F2-A34E-55B11FD03D87}"/>
              </a:ext>
            </a:extLst>
          </p:cNvPr>
          <p:cNvSpPr txBox="1"/>
          <p:nvPr/>
        </p:nvSpPr>
        <p:spPr>
          <a:xfrm>
            <a:off x="2924962" y="973124"/>
            <a:ext cx="692091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«РОССИЯ! </a:t>
            </a:r>
          </a:p>
          <a:p>
            <a:pPr algn="ctr"/>
            <a:r>
              <a:rPr lang="ru-RU" sz="3600" b="1" dirty="0">
                <a:ln/>
                <a:gradFill flip="none" rotWithShape="1">
                  <a:gsLst>
                    <a:gs pos="0">
                      <a:srgbClr val="FF0048"/>
                    </a:gs>
                    <a:gs pos="100000">
                      <a:srgbClr val="640000"/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РОДИНА МОЯ!»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870397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76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A4E941-7EB6-40F3-888E-8BF559FF423B}"/>
              </a:ext>
            </a:extLst>
          </p:cNvPr>
          <p:cNvSpPr txBox="1"/>
          <p:nvPr/>
        </p:nvSpPr>
        <p:spPr>
          <a:xfrm>
            <a:off x="3776663" y="3025259"/>
            <a:ext cx="4638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 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9BE05B-0881-4FCB-A5F0-F6209A94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70" y="3199503"/>
            <a:ext cx="8305323" cy="157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520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56769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858CEC7-1101-4FE8-A424-788D331C3B53}"/>
              </a:ext>
            </a:extLst>
          </p:cNvPr>
          <p:cNvSpPr txBox="1">
            <a:spLocks/>
          </p:cNvSpPr>
          <p:nvPr/>
        </p:nvSpPr>
        <p:spPr>
          <a:xfrm>
            <a:off x="1508064" y="172877"/>
            <a:ext cx="9147359" cy="8988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«Разминка»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5013335-8A15-464B-B3FE-8F7EF28EDCE6}"/>
              </a:ext>
            </a:extLst>
          </p:cNvPr>
          <p:cNvSpPr txBox="1">
            <a:spLocks/>
          </p:cNvSpPr>
          <p:nvPr/>
        </p:nvSpPr>
        <p:spPr>
          <a:xfrm>
            <a:off x="186431" y="1268857"/>
            <a:ext cx="11620870" cy="8988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>
              <a:buFont typeface="+mj-lt"/>
              <a:buAutoNum type="arabicPeriod"/>
            </a:pPr>
            <a:r>
              <a:rPr lang="ru-RU" sz="48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Как называется страна в которой мы живём?</a:t>
            </a:r>
          </a:p>
          <a:p>
            <a:endParaRPr lang="ru-RU" sz="48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20A54B1-BEA4-477F-96B8-A521AFC202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098" y="1633491"/>
            <a:ext cx="10111666" cy="512685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6804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769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858CEC7-1101-4FE8-A424-788D331C3B53}"/>
              </a:ext>
            </a:extLst>
          </p:cNvPr>
          <p:cNvSpPr txBox="1">
            <a:spLocks/>
          </p:cNvSpPr>
          <p:nvPr/>
        </p:nvSpPr>
        <p:spPr>
          <a:xfrm>
            <a:off x="1087795" y="55367"/>
            <a:ext cx="9147359" cy="8988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«Разминка»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5013335-8A15-464B-B3FE-8F7EF28EDCE6}"/>
              </a:ext>
            </a:extLst>
          </p:cNvPr>
          <p:cNvSpPr txBox="1">
            <a:spLocks/>
          </p:cNvSpPr>
          <p:nvPr/>
        </p:nvSpPr>
        <p:spPr>
          <a:xfrm>
            <a:off x="298881" y="1035299"/>
            <a:ext cx="11594237" cy="89889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48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2. Какой город является столицей нашего государства? </a:t>
            </a:r>
          </a:p>
          <a:p>
            <a:pPr algn="just"/>
            <a:endParaRPr lang="ru-RU" sz="48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9FE68E6-0C40-42D8-B531-8DE0E2B4A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66" y="1510815"/>
            <a:ext cx="10055440" cy="5347185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24547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76900"/>
          </a:xfrm>
          <a:prstGeom prst="rect">
            <a:avLst/>
          </a:prstGeom>
        </p:spPr>
      </p:pic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6858CEC7-1101-4FE8-A424-788D331C3B53}"/>
              </a:ext>
            </a:extLst>
          </p:cNvPr>
          <p:cNvSpPr txBox="1">
            <a:spLocks/>
          </p:cNvSpPr>
          <p:nvPr/>
        </p:nvSpPr>
        <p:spPr>
          <a:xfrm>
            <a:off x="1609726" y="172170"/>
            <a:ext cx="9147359" cy="8988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«Разминка»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25013335-8A15-464B-B3FE-8F7EF28EDCE6}"/>
              </a:ext>
            </a:extLst>
          </p:cNvPr>
          <p:cNvSpPr txBox="1">
            <a:spLocks/>
          </p:cNvSpPr>
          <p:nvPr/>
        </p:nvSpPr>
        <p:spPr>
          <a:xfrm>
            <a:off x="201227" y="1489024"/>
            <a:ext cx="11789546" cy="8988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48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3. Кто является главой нашего государства? </a:t>
            </a:r>
          </a:p>
          <a:p>
            <a:pPr algn="just"/>
            <a:endParaRPr lang="ru-RU" sz="4800" b="1" dirty="0">
              <a:ln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Rupster Script Free" panose="02000000000000000000" pitchFamily="2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5D01B8-6971-43C1-87AF-76419D65D0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8" t="22184" r="19167"/>
          <a:stretch/>
        </p:blipFill>
        <p:spPr>
          <a:xfrm>
            <a:off x="2254929" y="1489024"/>
            <a:ext cx="7430610" cy="568372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89247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-1" y="0"/>
            <a:ext cx="12191999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791325"/>
          </a:xfrm>
          <a:prstGeom prst="rect">
            <a:avLst/>
          </a:prstGeom>
        </p:spPr>
      </p:pic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5FAB5C70-0E0B-4568-B10D-CA6D715418E9}"/>
              </a:ext>
            </a:extLst>
          </p:cNvPr>
          <p:cNvSpPr txBox="1">
            <a:spLocks/>
          </p:cNvSpPr>
          <p:nvPr/>
        </p:nvSpPr>
        <p:spPr>
          <a:xfrm>
            <a:off x="1611318" y="70696"/>
            <a:ext cx="9147359" cy="8988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«Разминка»</a:t>
            </a:r>
          </a:p>
        </p:txBody>
      </p:sp>
      <p:grpSp>
        <p:nvGrpSpPr>
          <p:cNvPr id="12" name="Group 7">
            <a:extLst>
              <a:ext uri="{FF2B5EF4-FFF2-40B4-BE49-F238E27FC236}">
                <a16:creationId xmlns:a16="http://schemas.microsoft.com/office/drawing/2014/main" id="{A8A0C930-F414-42B7-B658-AB649C71C7F7}"/>
              </a:ext>
            </a:extLst>
          </p:cNvPr>
          <p:cNvGrpSpPr>
            <a:grpSpLocks/>
          </p:cNvGrpSpPr>
          <p:nvPr/>
        </p:nvGrpSpPr>
        <p:grpSpPr bwMode="auto">
          <a:xfrm>
            <a:off x="5552615" y="2664187"/>
            <a:ext cx="5038407" cy="673872"/>
            <a:chOff x="1248" y="2030"/>
            <a:chExt cx="3216" cy="350"/>
          </a:xfrm>
        </p:grpSpPr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8BD729B2-49F7-4FEE-A40B-5649DDE8C00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38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4" name="Rectangle 9">
              <a:extLst>
                <a:ext uri="{FF2B5EF4-FFF2-40B4-BE49-F238E27FC236}">
                  <a16:creationId xmlns:a16="http://schemas.microsoft.com/office/drawing/2014/main" id="{4DD2F329-B60F-4A3F-B79A-7F9B6B14565A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0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99CC00"/>
                </a:gs>
                <a:gs pos="100000">
                  <a:srgbClr val="99CC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99CC00"/>
              </a:extrusionClr>
              <a:contourClr>
                <a:srgbClr val="99CC00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16" name="Text Box 10">
              <a:extLst>
                <a:ext uri="{FF2B5EF4-FFF2-40B4-BE49-F238E27FC236}">
                  <a16:creationId xmlns:a16="http://schemas.microsoft.com/office/drawing/2014/main" id="{A6EF6F07-B03F-4E0C-BE09-3147B538F0C9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6" y="2061"/>
              <a:ext cx="2625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Белый – знак свободы, независимости и </a:t>
              </a:r>
            </a:p>
            <a:p>
              <a:pPr algn="l"/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самостоятельности государства </a:t>
              </a:r>
              <a:endPara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11">
              <a:extLst>
                <a:ext uri="{FF2B5EF4-FFF2-40B4-BE49-F238E27FC236}">
                  <a16:creationId xmlns:a16="http://schemas.microsoft.com/office/drawing/2014/main" id="{7F3DE69D-2FE3-434B-B2CE-B3B8A5E5294C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044"/>
              <a:ext cx="217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21" name="Group 12">
            <a:extLst>
              <a:ext uri="{FF2B5EF4-FFF2-40B4-BE49-F238E27FC236}">
                <a16:creationId xmlns:a16="http://schemas.microsoft.com/office/drawing/2014/main" id="{1A56C2F4-6B15-4A95-A44D-7DC875B875F4}"/>
              </a:ext>
            </a:extLst>
          </p:cNvPr>
          <p:cNvGrpSpPr>
            <a:grpSpLocks/>
          </p:cNvGrpSpPr>
          <p:nvPr/>
        </p:nvGrpSpPr>
        <p:grpSpPr bwMode="auto">
          <a:xfrm>
            <a:off x="5629420" y="3735352"/>
            <a:ext cx="4930049" cy="734122"/>
            <a:chOff x="1248" y="2640"/>
            <a:chExt cx="3216" cy="350"/>
          </a:xfrm>
        </p:grpSpPr>
        <p:sp>
          <p:nvSpPr>
            <p:cNvPr id="22" name="Line 13">
              <a:extLst>
                <a:ext uri="{FF2B5EF4-FFF2-40B4-BE49-F238E27FC236}">
                  <a16:creationId xmlns:a16="http://schemas.microsoft.com/office/drawing/2014/main" id="{89367A9D-174B-4731-B653-16A74771D374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0" y="2990"/>
              <a:ext cx="3024" cy="0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Rectangle 14">
              <a:extLst>
                <a:ext uri="{FF2B5EF4-FFF2-40B4-BE49-F238E27FC236}">
                  <a16:creationId xmlns:a16="http://schemas.microsoft.com/office/drawing/2014/main" id="{E9C4A865-3EE3-45F1-B133-0784CFA2FBD3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262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006699"/>
                </a:gs>
                <a:gs pos="100000">
                  <a:srgbClr val="006699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006699"/>
              </a:extrusionClr>
              <a:contourClr>
                <a:srgbClr val="006699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25" name="Text Box 15">
              <a:extLst>
                <a:ext uri="{FF2B5EF4-FFF2-40B4-BE49-F238E27FC236}">
                  <a16:creationId xmlns:a16="http://schemas.microsoft.com/office/drawing/2014/main" id="{D5FAC9F5-E3BF-480D-8D8B-953BA083F387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66" y="2687"/>
              <a:ext cx="1967" cy="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Синий цвет – означает мир и </a:t>
              </a:r>
            </a:p>
            <a:p>
              <a:pPr algn="l"/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чистоту совести</a:t>
              </a:r>
              <a:endPara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 Box 16">
              <a:extLst>
                <a:ext uri="{FF2B5EF4-FFF2-40B4-BE49-F238E27FC236}">
                  <a16:creationId xmlns:a16="http://schemas.microsoft.com/office/drawing/2014/main" id="{43999BA7-C992-47F7-841B-C68D6BA3CE78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2654"/>
              <a:ext cx="222" cy="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27" name="Group 17">
            <a:extLst>
              <a:ext uri="{FF2B5EF4-FFF2-40B4-BE49-F238E27FC236}">
                <a16:creationId xmlns:a16="http://schemas.microsoft.com/office/drawing/2014/main" id="{F03CE7EC-4099-43A7-97A7-CBC3F5D99691}"/>
              </a:ext>
            </a:extLst>
          </p:cNvPr>
          <p:cNvGrpSpPr>
            <a:grpSpLocks/>
          </p:cNvGrpSpPr>
          <p:nvPr/>
        </p:nvGrpSpPr>
        <p:grpSpPr bwMode="auto">
          <a:xfrm>
            <a:off x="5619314" y="4765113"/>
            <a:ext cx="4947591" cy="771340"/>
            <a:chOff x="1248" y="3230"/>
            <a:chExt cx="3216" cy="350"/>
          </a:xfrm>
        </p:grpSpPr>
        <p:sp>
          <p:nvSpPr>
            <p:cNvPr id="28" name="Line 18">
              <a:extLst>
                <a:ext uri="{FF2B5EF4-FFF2-40B4-BE49-F238E27FC236}">
                  <a16:creationId xmlns:a16="http://schemas.microsoft.com/office/drawing/2014/main" id="{2CE282A4-B373-4A8D-A0D7-1F366F33F525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441" y="3579"/>
              <a:ext cx="3023" cy="1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Rectangle 19">
              <a:extLst>
                <a:ext uri="{FF2B5EF4-FFF2-40B4-BE49-F238E27FC236}">
                  <a16:creationId xmlns:a16="http://schemas.microsoft.com/office/drawing/2014/main" id="{37B7AFF6-F61F-4F37-974F-13F29925C4A7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3419336">
              <a:off x="1261" y="3217"/>
              <a:ext cx="302" cy="328"/>
            </a:xfrm>
            <a:prstGeom prst="rect">
              <a:avLst/>
            </a:prstGeom>
            <a:gradFill rotWithShape="1">
              <a:gsLst>
                <a:gs pos="0">
                  <a:srgbClr val="FF9933"/>
                </a:gs>
                <a:gs pos="100000">
                  <a:srgbClr val="FF9933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9525">
              <a:miter lim="800000"/>
              <a:headEnd/>
              <a:tailEnd/>
            </a:ln>
            <a:effectLst/>
            <a:scene3d>
              <a:camera prst="legacyPerspectiveFront">
                <a:rot lat="0" lon="1500000" rev="0"/>
              </a:camera>
              <a:lightRig rig="legacyFlat4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9933"/>
              </a:extrusionClr>
              <a:contourClr>
                <a:srgbClr val="FF9933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/>
            <a:p>
              <a:endParaRPr lang="ru-RU"/>
            </a:p>
          </p:txBody>
        </p:sp>
        <p:sp>
          <p:nvSpPr>
            <p:cNvPr id="30" name="Text Box 20">
              <a:extLst>
                <a:ext uri="{FF2B5EF4-FFF2-40B4-BE49-F238E27FC236}">
                  <a16:creationId xmlns:a16="http://schemas.microsoft.com/office/drawing/2014/main" id="{D48EA2D9-B4D3-4D4E-94FE-B1FE447839F3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745" y="3288"/>
              <a:ext cx="2165" cy="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Красный цвет – означает отвагу, </a:t>
              </a:r>
            </a:p>
            <a:p>
              <a:pPr algn="l"/>
              <a:r>
                <a:rPr lang="ru-RU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мужество и героизм</a:t>
              </a:r>
              <a:endPara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 Box 21">
              <a:extLst>
                <a:ext uri="{FF2B5EF4-FFF2-40B4-BE49-F238E27FC236}">
                  <a16:creationId xmlns:a16="http://schemas.microsoft.com/office/drawing/2014/main" id="{F350D31C-E3E7-4270-B499-5619501F9D34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>
              <a:off x="1296" y="3244"/>
              <a:ext cx="221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44AEE7F5-714B-40A4-AB7D-A54C60FC6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39" b="95122" l="3425" r="9691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7615" y="1971446"/>
            <a:ext cx="2780952" cy="2342857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FA17DE9-B357-433F-9E4E-7B88DA676F3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18261" y="4471294"/>
            <a:ext cx="2561905" cy="224761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BABB9AB-BA64-4465-83B0-2452C0ED8F3F}"/>
              </a:ext>
            </a:extLst>
          </p:cNvPr>
          <p:cNvSpPr txBox="1"/>
          <p:nvPr/>
        </p:nvSpPr>
        <p:spPr>
          <a:xfrm>
            <a:off x="1790771" y="916519"/>
            <a:ext cx="8265959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7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4. Какой</a:t>
            </a:r>
            <a:r>
              <a:rPr lang="ru-RU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 </a:t>
            </a:r>
            <a:r>
              <a:rPr lang="ru-RU" sz="37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символ</a:t>
            </a:r>
            <a:r>
              <a:rPr lang="ru-RU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 </a:t>
            </a:r>
            <a:r>
              <a:rPr lang="ru-RU" sz="37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нашего</a:t>
            </a:r>
            <a:r>
              <a:rPr lang="ru-RU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 </a:t>
            </a:r>
            <a:r>
              <a:rPr lang="ru-RU" sz="37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государства называют триколором? </a:t>
            </a:r>
          </a:p>
        </p:txBody>
      </p:sp>
    </p:spTree>
    <p:extLst>
      <p:ext uri="{BB962C8B-B14F-4D97-AF65-F5344CB8AC3E}">
        <p14:creationId xmlns:p14="http://schemas.microsoft.com/office/powerpoint/2010/main" val="4236341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56769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E1EE65F-D32D-4E60-9455-C57F0842AA14}"/>
              </a:ext>
            </a:extLst>
          </p:cNvPr>
          <p:cNvSpPr txBox="1">
            <a:spLocks/>
          </p:cNvSpPr>
          <p:nvPr/>
        </p:nvSpPr>
        <p:spPr>
          <a:xfrm>
            <a:off x="1609724" y="229831"/>
            <a:ext cx="9147359" cy="8988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«Разминка»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08794-FD2A-45CE-BF19-5C64BB2D9543}"/>
              </a:ext>
            </a:extLst>
          </p:cNvPr>
          <p:cNvSpPr txBox="1"/>
          <p:nvPr/>
        </p:nvSpPr>
        <p:spPr>
          <a:xfrm>
            <a:off x="174807" y="1102092"/>
            <a:ext cx="11561473" cy="6617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7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5. «Как называется главный закон государства?»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F282C5-B026-4D05-8EBF-184CACFD8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152" y="1608231"/>
            <a:ext cx="7452106" cy="5574176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6952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769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E1EE65F-D32D-4E60-9455-C57F0842AA14}"/>
              </a:ext>
            </a:extLst>
          </p:cNvPr>
          <p:cNvSpPr txBox="1">
            <a:spLocks/>
          </p:cNvSpPr>
          <p:nvPr/>
        </p:nvSpPr>
        <p:spPr>
          <a:xfrm>
            <a:off x="1524001" y="-59234"/>
            <a:ext cx="9147359" cy="89889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«Разминка»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08794-FD2A-45CE-BF19-5C64BB2D9543}"/>
              </a:ext>
            </a:extLst>
          </p:cNvPr>
          <p:cNvSpPr txBox="1"/>
          <p:nvPr/>
        </p:nvSpPr>
        <p:spPr>
          <a:xfrm>
            <a:off x="115411" y="578081"/>
            <a:ext cx="1179842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5. «Как называется тожественная хвалебная песня, исполняемая в особо торжественных случаях?»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E35CFA3-696C-4B26-B09B-42E268D26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131" y="1615619"/>
            <a:ext cx="7563774" cy="530161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406205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769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E1EE65F-D32D-4E60-9455-C57F0842AA14}"/>
              </a:ext>
            </a:extLst>
          </p:cNvPr>
          <p:cNvSpPr txBox="1">
            <a:spLocks/>
          </p:cNvSpPr>
          <p:nvPr/>
        </p:nvSpPr>
        <p:spPr>
          <a:xfrm>
            <a:off x="1524001" y="-59234"/>
            <a:ext cx="9147359" cy="15696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Блиц-конкурс </a:t>
            </a:r>
          </a:p>
          <a:p>
            <a:r>
              <a:rPr lang="ru-RU" sz="48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«Самый быстрый»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608794-FD2A-45CE-BF19-5C64BB2D9543}"/>
              </a:ext>
            </a:extLst>
          </p:cNvPr>
          <p:cNvSpPr txBox="1"/>
          <p:nvPr/>
        </p:nvSpPr>
        <p:spPr>
          <a:xfrm>
            <a:off x="1632038" y="1446141"/>
            <a:ext cx="860053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1. Как наша Родина называлась в древности?  </a:t>
            </a:r>
          </a:p>
          <a:p>
            <a:pPr algn="just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C331A9-366F-4AE2-ACD0-29CC73CA8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t="17223" r="1904" b="4254"/>
          <a:stretch/>
        </p:blipFill>
        <p:spPr>
          <a:xfrm>
            <a:off x="729174" y="1917577"/>
            <a:ext cx="10554344" cy="4940423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8894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F205ACF6-8B05-4F68-B396-D16DFD589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70000">
                <a:schemeClr val="bg1"/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8A6B030-5323-417E-BF6C-5D2A429813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879"/>
            <a:ext cx="12192000" cy="5676900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E1EE65F-D32D-4E60-9455-C57F0842AA14}"/>
              </a:ext>
            </a:extLst>
          </p:cNvPr>
          <p:cNvSpPr txBox="1">
            <a:spLocks/>
          </p:cNvSpPr>
          <p:nvPr/>
        </p:nvSpPr>
        <p:spPr>
          <a:xfrm>
            <a:off x="1506624" y="83007"/>
            <a:ext cx="9147359" cy="106605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4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Блиц-конкурс </a:t>
            </a:r>
          </a:p>
          <a:p>
            <a:r>
              <a:rPr lang="ru-RU" sz="44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</a:rPr>
              <a:t>«Самый быстрый»</a:t>
            </a:r>
          </a:p>
        </p:txBody>
      </p: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A0B8F7BC-9E8D-499E-B83E-1A503DC8FD13}"/>
              </a:ext>
            </a:extLst>
          </p:cNvPr>
          <p:cNvGrpSpPr/>
          <p:nvPr/>
        </p:nvGrpSpPr>
        <p:grpSpPr>
          <a:xfrm>
            <a:off x="0" y="1637211"/>
            <a:ext cx="12192000" cy="5182928"/>
            <a:chOff x="186279" y="1321226"/>
            <a:chExt cx="8863607" cy="5498913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B311BEAD-B3BE-4B8E-A90F-192205FB38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982" y="1321226"/>
              <a:ext cx="3765954" cy="2595375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BCDCBD39-EED5-4283-AA9A-59826B06B0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5102" y="1620867"/>
              <a:ext cx="4588835" cy="307451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ABBD9CEC-4C96-43C2-8A04-1B68FCC5D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9308" y="4046168"/>
              <a:ext cx="4770578" cy="2750550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27B9FAD2-5DF0-4DD8-8AAD-CC80E1344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79" y="3711994"/>
              <a:ext cx="4188823" cy="3108145"/>
            </a:xfrm>
            <a:prstGeom prst="rect">
              <a:avLst/>
            </a:prstGeom>
            <a:effectLst>
              <a:softEdge rad="63500"/>
            </a:effec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2608794-FD2A-45CE-BF19-5C64BB2D9543}"/>
              </a:ext>
            </a:extLst>
          </p:cNvPr>
          <p:cNvSpPr txBox="1"/>
          <p:nvPr/>
        </p:nvSpPr>
        <p:spPr>
          <a:xfrm>
            <a:off x="284085" y="981786"/>
            <a:ext cx="112124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Rupster Script Free" panose="02000000000000000000" pitchFamily="2" charset="-52"/>
                <a:ea typeface="+mj-ea"/>
                <a:cs typeface="+mj-cs"/>
              </a:rPr>
              <a:t>2. Назовите столицу первого русского государства. </a:t>
            </a:r>
          </a:p>
        </p:txBody>
      </p:sp>
    </p:spTree>
    <p:extLst>
      <p:ext uri="{BB962C8B-B14F-4D97-AF65-F5344CB8AC3E}">
        <p14:creationId xmlns:p14="http://schemas.microsoft.com/office/powerpoint/2010/main" val="31199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402</Words>
  <Application>Microsoft Office PowerPoint</Application>
  <PresentationFormat>Широкоэкранный</PresentationFormat>
  <Paragraphs>73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Rupster Script Free</vt:lpstr>
      <vt:lpstr>Тема Office</vt:lpstr>
      <vt:lpstr>      Викторина «МОЯ Россия!», посвященная дню России»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Викторина «РОССИЯ! РОДИНА МОЯ!»,  посвященная дню России»</dc:title>
  <dc:creator>Лариса Александровна Илюхина</dc:creator>
  <cp:lastModifiedBy>Лариса Александровна Илюхина</cp:lastModifiedBy>
  <cp:revision>4</cp:revision>
  <dcterms:created xsi:type="dcterms:W3CDTF">2023-06-14T02:26:42Z</dcterms:created>
  <dcterms:modified xsi:type="dcterms:W3CDTF">2024-06-13T02:20:43Z</dcterms:modified>
</cp:coreProperties>
</file>