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A7CA4FB-4D2E-4085-9D81-A9EDA44981B3}" type="datetimeFigureOut">
              <a:rPr lang="ru-RU" smtClean="0"/>
              <a:t>10.10.2023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2ADD94-EBA0-40B6-967C-799A4C65EA1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7CA4FB-4D2E-4085-9D81-A9EDA44981B3}" type="datetimeFigureOut">
              <a:rPr lang="ru-RU" smtClean="0"/>
              <a:t>10.10.2023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2ADD94-EBA0-40B6-967C-799A4C65EA1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7CA4FB-4D2E-4085-9D81-A9EDA44981B3}" type="datetimeFigureOut">
              <a:rPr lang="ru-RU" smtClean="0"/>
              <a:t>10.10.2023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2ADD94-EBA0-40B6-967C-799A4C65EA1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A7CA4FB-4D2E-4085-9D81-A9EDA44981B3}" type="datetimeFigureOut">
              <a:rPr lang="ru-RU" smtClean="0"/>
              <a:t>10.10.2023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2ADD94-EBA0-40B6-967C-799A4C65EA1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A7CA4FB-4D2E-4085-9D81-A9EDA44981B3}" type="datetimeFigureOut">
              <a:rPr lang="ru-RU" smtClean="0"/>
              <a:t>10.10.2023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2ADD94-EBA0-40B6-967C-799A4C65EA1F}"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A7CA4FB-4D2E-4085-9D81-A9EDA44981B3}" type="datetimeFigureOut">
              <a:rPr lang="ru-RU" smtClean="0"/>
              <a:t>10.10.2023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2ADD94-EBA0-40B6-967C-799A4C65EA1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A7CA4FB-4D2E-4085-9D81-A9EDA44981B3}" type="datetimeFigureOut">
              <a:rPr lang="ru-RU" smtClean="0"/>
              <a:t>10.10.2023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32ADD94-EBA0-40B6-967C-799A4C65EA1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A7CA4FB-4D2E-4085-9D81-A9EDA44981B3}" type="datetimeFigureOut">
              <a:rPr lang="ru-RU" smtClean="0"/>
              <a:t>10.10.2023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32ADD94-EBA0-40B6-967C-799A4C65EA1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A7CA4FB-4D2E-4085-9D81-A9EDA44981B3}" type="datetimeFigureOut">
              <a:rPr lang="ru-RU" smtClean="0"/>
              <a:t>10.10.2023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32ADD94-EBA0-40B6-967C-799A4C65EA1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A7CA4FB-4D2E-4085-9D81-A9EDA44981B3}" type="datetimeFigureOut">
              <a:rPr lang="ru-RU" smtClean="0"/>
              <a:t>10.10.2023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2ADD94-EBA0-40B6-967C-799A4C65EA1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A7CA4FB-4D2E-4085-9D81-A9EDA44981B3}" type="datetimeFigureOut">
              <a:rPr lang="ru-RU" smtClean="0"/>
              <a:t>10.10.2023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2ADD94-EBA0-40B6-967C-799A4C65EA1F}"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CA4FB-4D2E-4085-9D81-A9EDA44981B3}" type="datetimeFigureOut">
              <a:rPr lang="ru-RU" smtClean="0"/>
              <a:t>10.10.2023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ADD94-EBA0-40B6-967C-799A4C65EA1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mtClean="0"/>
              <a:t>Варианты нарушений речи у детей раннего возраста.</a:t>
            </a:r>
            <a:br>
              <a:rPr lang="ru-RU" smtClean="0"/>
            </a:br>
            <a:endParaRPr lang="ru-RU" dirty="0"/>
          </a:p>
        </p:txBody>
      </p:sp>
      <p:sp>
        <p:nvSpPr>
          <p:cNvPr id="9" name="Подзаголовок 8"/>
          <p:cNvSpPr>
            <a:spLocks noGrp="1"/>
          </p:cNvSpPr>
          <p:nvPr>
            <p:ph type="subTitle" idx="1"/>
          </p:nvPr>
        </p:nvSpPr>
        <p:spPr/>
        <p:txBody>
          <a:bodyPr/>
          <a:lstStyle/>
          <a:p>
            <a:endParaRPr lang="ru-RU"/>
          </a:p>
        </p:txBody>
      </p:sp>
      <p:pic>
        <p:nvPicPr>
          <p:cNvPr id="4" name="Рисунок 3" descr="1668833222_3-57.jpg"/>
          <p:cNvPicPr>
            <a:picLocks noChangeAspect="1"/>
          </p:cNvPicPr>
          <p:nvPr/>
        </p:nvPicPr>
        <p:blipFill>
          <a:blip r:embed="rId2" cstate="print"/>
          <a:stretch>
            <a:fillRect/>
          </a:stretch>
        </p:blipFill>
        <p:spPr>
          <a:xfrm>
            <a:off x="0" y="0"/>
            <a:ext cx="9139943" cy="6858000"/>
          </a:xfrm>
          <a:prstGeom prst="rect">
            <a:avLst/>
          </a:prstGeom>
        </p:spPr>
      </p:pic>
      <p:sp>
        <p:nvSpPr>
          <p:cNvPr id="5" name="TextBox 4"/>
          <p:cNvSpPr txBox="1"/>
          <p:nvPr/>
        </p:nvSpPr>
        <p:spPr>
          <a:xfrm>
            <a:off x="2267744" y="980728"/>
            <a:ext cx="4752528" cy="369332"/>
          </a:xfrm>
          <a:prstGeom prst="rect">
            <a:avLst/>
          </a:prstGeom>
          <a:noFill/>
        </p:spPr>
        <p:txBody>
          <a:bodyPr wrap="square" rtlCol="0">
            <a:spAutoFit/>
          </a:bodyPr>
          <a:lstStyle/>
          <a:p>
            <a:endParaRPr lang="ru-RU" dirty="0"/>
          </a:p>
        </p:txBody>
      </p:sp>
      <p:sp>
        <p:nvSpPr>
          <p:cNvPr id="11265" name="Rectangle 1"/>
          <p:cNvSpPr>
            <a:spLocks noChangeArrowheads="1"/>
          </p:cNvSpPr>
          <p:nvPr/>
        </p:nvSpPr>
        <p:spPr bwMode="auto">
          <a:xfrm>
            <a:off x="168294" y="1330214"/>
            <a:ext cx="6275913"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Box 10"/>
          <p:cNvSpPr txBox="1"/>
          <p:nvPr/>
        </p:nvSpPr>
        <p:spPr>
          <a:xfrm>
            <a:off x="179512" y="260649"/>
            <a:ext cx="8964488" cy="1169551"/>
          </a:xfrm>
          <a:prstGeom prst="rect">
            <a:avLst/>
          </a:prstGeom>
          <a:noFill/>
        </p:spPr>
        <p:txBody>
          <a:bodyPr wrap="square" rtlCol="0">
            <a:spAutoFit/>
          </a:bodyPr>
          <a:lstStyle/>
          <a:p>
            <a:pPr algn="ctr"/>
            <a:r>
              <a:rPr lang="ru-RU" sz="1400" b="1" dirty="0" smtClean="0">
                <a:solidFill>
                  <a:schemeClr val="tx1"/>
                </a:solidFill>
                <a:latin typeface="Times New Roman" pitchFamily="18" charset="0"/>
                <a:cs typeface="Times New Roman" pitchFamily="18" charset="0"/>
              </a:rPr>
              <a:t>МИНИСТЕРСТВО НАУКИ И ВЫСШЕГО ОБРАЗОВАНИЯ РОССИЙСКОЙ ФЕДЕРАЦИИ</a:t>
            </a:r>
            <a:br>
              <a:rPr lang="ru-RU" sz="1400" b="1" dirty="0" smtClean="0">
                <a:solidFill>
                  <a:schemeClr val="tx1"/>
                </a:solidFill>
                <a:latin typeface="Times New Roman" pitchFamily="18" charset="0"/>
                <a:cs typeface="Times New Roman" pitchFamily="18" charset="0"/>
              </a:rPr>
            </a:br>
            <a:r>
              <a:rPr lang="ru-RU" sz="1400" b="1" dirty="0" smtClean="0">
                <a:solidFill>
                  <a:schemeClr val="tx1"/>
                </a:solidFill>
                <a:latin typeface="Times New Roman" pitchFamily="18" charset="0"/>
                <a:cs typeface="Times New Roman" pitchFamily="18" charset="0"/>
              </a:rPr>
              <a:t>Федеральное государственное бюджетное образовательное учреждение высшего образования</a:t>
            </a:r>
            <a:br>
              <a:rPr lang="ru-RU" sz="1400" b="1" dirty="0" smtClean="0">
                <a:solidFill>
                  <a:schemeClr val="tx1"/>
                </a:solidFill>
                <a:latin typeface="Times New Roman" pitchFamily="18" charset="0"/>
                <a:cs typeface="Times New Roman" pitchFamily="18" charset="0"/>
              </a:rPr>
            </a:br>
            <a:r>
              <a:rPr lang="ru-RU" sz="1400" b="1" dirty="0" smtClean="0">
                <a:solidFill>
                  <a:schemeClr val="tx1"/>
                </a:solidFill>
                <a:latin typeface="Times New Roman" pitchFamily="18" charset="0"/>
                <a:cs typeface="Times New Roman" pitchFamily="18" charset="0"/>
              </a:rPr>
              <a:t>«ИРКУТСКИЙ ГОСУДАРСТВЕННЫЙ УНИВЕРСИТЕТ»</a:t>
            </a:r>
            <a:br>
              <a:rPr lang="ru-RU" sz="1400" b="1" dirty="0" smtClean="0">
                <a:solidFill>
                  <a:schemeClr val="tx1"/>
                </a:solidFill>
                <a:latin typeface="Times New Roman" pitchFamily="18" charset="0"/>
                <a:cs typeface="Times New Roman" pitchFamily="18" charset="0"/>
              </a:rPr>
            </a:br>
            <a:r>
              <a:rPr lang="ru-RU" sz="1400" b="1" dirty="0" smtClean="0">
                <a:solidFill>
                  <a:schemeClr val="tx1"/>
                </a:solidFill>
                <a:latin typeface="Times New Roman" pitchFamily="18" charset="0"/>
                <a:cs typeface="Times New Roman" pitchFamily="18" charset="0"/>
              </a:rPr>
              <a:t>ПЕДАГОГИЧЕСКИЙ ИНСТИТУТ</a:t>
            </a:r>
            <a:br>
              <a:rPr lang="ru-RU" sz="1400" b="1" dirty="0" smtClean="0">
                <a:solidFill>
                  <a:schemeClr val="tx1"/>
                </a:solidFill>
                <a:latin typeface="Times New Roman" pitchFamily="18" charset="0"/>
                <a:cs typeface="Times New Roman" pitchFamily="18" charset="0"/>
              </a:rPr>
            </a:br>
            <a:r>
              <a:rPr lang="ru-RU" sz="1400" b="1" dirty="0" smtClean="0">
                <a:solidFill>
                  <a:schemeClr val="tx1"/>
                </a:solidFill>
                <a:latin typeface="Times New Roman" pitchFamily="18" charset="0"/>
                <a:cs typeface="Times New Roman" pitchFamily="18" charset="0"/>
              </a:rPr>
              <a:t>Кафедра психологии и педагогики дошкольного образования</a:t>
            </a:r>
            <a:endParaRPr lang="ru-RU" sz="1400" b="1" dirty="0"/>
          </a:p>
        </p:txBody>
      </p:sp>
      <p:sp>
        <p:nvSpPr>
          <p:cNvPr id="12" name="TextBox 11"/>
          <p:cNvSpPr txBox="1"/>
          <p:nvPr/>
        </p:nvSpPr>
        <p:spPr>
          <a:xfrm>
            <a:off x="2339752" y="4941168"/>
            <a:ext cx="6624736" cy="954107"/>
          </a:xfrm>
          <a:prstGeom prst="rect">
            <a:avLst/>
          </a:prstGeom>
          <a:noFill/>
        </p:spPr>
        <p:txBody>
          <a:bodyPr wrap="square" rtlCol="0">
            <a:spAutoFit/>
          </a:bodyPr>
          <a:lstStyle/>
          <a:p>
            <a:r>
              <a:rPr lang="ru-RU" sz="1400" b="1" dirty="0" smtClean="0">
                <a:solidFill>
                  <a:schemeClr val="tx1"/>
                </a:solidFill>
                <a:latin typeface="Times New Roman" pitchFamily="18" charset="0"/>
                <a:cs typeface="Times New Roman" pitchFamily="18" charset="0"/>
              </a:rPr>
              <a:t>Выполнила: студентка 3 курса, 2016126-3Б группы</a:t>
            </a:r>
          </a:p>
          <a:p>
            <a:r>
              <a:rPr lang="ru-RU" sz="1400" b="1" dirty="0" smtClean="0">
                <a:solidFill>
                  <a:schemeClr val="tx1"/>
                </a:solidFill>
                <a:latin typeface="Times New Roman" pitchFamily="18" charset="0"/>
                <a:cs typeface="Times New Roman" pitchFamily="18" charset="0"/>
              </a:rPr>
              <a:t>направления подготовки 44.03.02  «Психолого-педагогическое образование» </a:t>
            </a:r>
          </a:p>
          <a:p>
            <a:r>
              <a:rPr lang="ru-RU" sz="1400" b="1" dirty="0" smtClean="0">
                <a:solidFill>
                  <a:schemeClr val="tx1"/>
                </a:solidFill>
                <a:latin typeface="Times New Roman" pitchFamily="18" charset="0"/>
                <a:cs typeface="Times New Roman" pitchFamily="18" charset="0"/>
              </a:rPr>
              <a:t>профиля «Психология и педагогика дошкольного образования» </a:t>
            </a:r>
          </a:p>
          <a:p>
            <a:r>
              <a:rPr lang="ru-RU" sz="1400" b="1" dirty="0" err="1" smtClean="0">
                <a:solidFill>
                  <a:schemeClr val="tx1"/>
                </a:solidFill>
                <a:latin typeface="Times New Roman" pitchFamily="18" charset="0"/>
                <a:cs typeface="Times New Roman" pitchFamily="18" charset="0"/>
              </a:rPr>
              <a:t>Шигапова</a:t>
            </a:r>
            <a:r>
              <a:rPr lang="ru-RU" sz="1400" b="1" dirty="0" smtClean="0">
                <a:solidFill>
                  <a:schemeClr val="tx1"/>
                </a:solidFill>
                <a:latin typeface="Times New Roman" pitchFamily="18" charset="0"/>
                <a:cs typeface="Times New Roman" pitchFamily="18" charset="0"/>
              </a:rPr>
              <a:t> Марина Витальевна</a:t>
            </a:r>
            <a:endParaRPr lang="ru-RU" sz="1400" b="1" dirty="0" smtClean="0">
              <a:solidFill>
                <a:schemeClr val="tx1"/>
              </a:solidFill>
              <a:latin typeface="Times New Roman" pitchFamily="18" charset="0"/>
              <a:cs typeface="Times New Roman" pitchFamily="18" charset="0"/>
            </a:endParaRPr>
          </a:p>
        </p:txBody>
      </p:sp>
      <p:sp>
        <p:nvSpPr>
          <p:cNvPr id="13" name="TextBox 12"/>
          <p:cNvSpPr txBox="1"/>
          <p:nvPr/>
        </p:nvSpPr>
        <p:spPr>
          <a:xfrm>
            <a:off x="1547664" y="3140968"/>
            <a:ext cx="5472608" cy="369332"/>
          </a:xfrm>
          <a:prstGeom prst="rect">
            <a:avLst/>
          </a:prstGeom>
          <a:noFill/>
        </p:spPr>
        <p:txBody>
          <a:bodyPr wrap="square" rtlCol="0">
            <a:spAutoFit/>
          </a:bodyPr>
          <a:lstStyle/>
          <a:p>
            <a:endParaRPr lang="ru-RU"/>
          </a:p>
        </p:txBody>
      </p:sp>
      <p:sp>
        <p:nvSpPr>
          <p:cNvPr id="17" name="TextBox 16"/>
          <p:cNvSpPr txBox="1"/>
          <p:nvPr/>
        </p:nvSpPr>
        <p:spPr>
          <a:xfrm>
            <a:off x="3347864" y="2924944"/>
            <a:ext cx="4176464" cy="369332"/>
          </a:xfrm>
          <a:prstGeom prst="rect">
            <a:avLst/>
          </a:prstGeom>
          <a:noFill/>
        </p:spPr>
        <p:txBody>
          <a:bodyPr wrap="square" rtlCol="0">
            <a:spAutoFit/>
          </a:bodyPr>
          <a:lstStyle/>
          <a:p>
            <a:endParaRPr lang="ru-RU" dirty="0"/>
          </a:p>
        </p:txBody>
      </p:sp>
      <p:sp>
        <p:nvSpPr>
          <p:cNvPr id="19" name="Прямоугольник 18"/>
          <p:cNvSpPr/>
          <p:nvPr/>
        </p:nvSpPr>
        <p:spPr>
          <a:xfrm>
            <a:off x="1043608" y="1916833"/>
            <a:ext cx="6624736" cy="2585323"/>
          </a:xfrm>
          <a:prstGeom prst="rect">
            <a:avLst/>
          </a:prstGeom>
          <a:noFill/>
        </p:spPr>
        <p:txBody>
          <a:bodyPr wrap="square" lIns="91440" tIns="45720" rIns="91440" bIns="45720">
            <a:spAutoFit/>
          </a:bodyPr>
          <a:lstStyle/>
          <a:p>
            <a:pPr algn="ctr"/>
            <a:r>
              <a:rPr lang="ru-RU" sz="5400" dirty="0" smtClean="0">
                <a:ln w="12700">
                  <a:solidFill>
                    <a:schemeClr val="tx2">
                      <a:satMod val="155000"/>
                    </a:schemeClr>
                  </a:solidFill>
                  <a:prstDash val="solid"/>
                </a:ln>
                <a:effectLst>
                  <a:outerShdw blurRad="41275" dist="20320" dir="1800000" algn="tl" rotWithShape="0">
                    <a:srgbClr val="000000">
                      <a:alpha val="40000"/>
                    </a:srgbClr>
                  </a:outerShdw>
                </a:effectLst>
              </a:rPr>
              <a:t>Виды нарушений речи у детей раннего возраста</a:t>
            </a:r>
            <a:endParaRPr lang="ru-RU" sz="5400"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mtClean="0"/>
              <a:t>Варианты нарушений речи у детей раннего возраста.</a:t>
            </a:r>
            <a:br>
              <a:rPr lang="ru-RU" smtClean="0"/>
            </a:br>
            <a:endParaRPr lang="ru-RU" dirty="0"/>
          </a:p>
        </p:txBody>
      </p:sp>
      <p:sp>
        <p:nvSpPr>
          <p:cNvPr id="9" name="Подзаголовок 8"/>
          <p:cNvSpPr>
            <a:spLocks noGrp="1"/>
          </p:cNvSpPr>
          <p:nvPr>
            <p:ph type="subTitle" idx="1"/>
          </p:nvPr>
        </p:nvSpPr>
        <p:spPr/>
        <p:txBody>
          <a:bodyPr/>
          <a:lstStyle/>
          <a:p>
            <a:endParaRPr lang="ru-RU"/>
          </a:p>
        </p:txBody>
      </p:sp>
      <p:pic>
        <p:nvPicPr>
          <p:cNvPr id="4" name="Рисунок 3" descr="1668833222_3-57.jpg"/>
          <p:cNvPicPr>
            <a:picLocks noChangeAspect="1"/>
          </p:cNvPicPr>
          <p:nvPr/>
        </p:nvPicPr>
        <p:blipFill>
          <a:blip r:embed="rId2" cstate="print"/>
          <a:stretch>
            <a:fillRect/>
          </a:stretch>
        </p:blipFill>
        <p:spPr>
          <a:xfrm>
            <a:off x="0" y="0"/>
            <a:ext cx="9139943" cy="6858000"/>
          </a:xfrm>
          <a:prstGeom prst="rect">
            <a:avLst/>
          </a:prstGeom>
        </p:spPr>
      </p:pic>
      <p:sp>
        <p:nvSpPr>
          <p:cNvPr id="5" name="TextBox 4"/>
          <p:cNvSpPr txBox="1"/>
          <p:nvPr/>
        </p:nvSpPr>
        <p:spPr>
          <a:xfrm>
            <a:off x="2267744" y="980728"/>
            <a:ext cx="4752528" cy="369332"/>
          </a:xfrm>
          <a:prstGeom prst="rect">
            <a:avLst/>
          </a:prstGeom>
          <a:noFill/>
        </p:spPr>
        <p:txBody>
          <a:bodyPr wrap="square" rtlCol="0">
            <a:spAutoFit/>
          </a:bodyPr>
          <a:lstStyle/>
          <a:p>
            <a:endParaRPr lang="ru-RU" dirty="0"/>
          </a:p>
        </p:txBody>
      </p:sp>
      <p:sp>
        <p:nvSpPr>
          <p:cNvPr id="13" name="TextBox 12"/>
          <p:cNvSpPr txBox="1"/>
          <p:nvPr/>
        </p:nvSpPr>
        <p:spPr>
          <a:xfrm>
            <a:off x="1547664" y="3140968"/>
            <a:ext cx="5472608" cy="369332"/>
          </a:xfrm>
          <a:prstGeom prst="rect">
            <a:avLst/>
          </a:prstGeom>
          <a:noFill/>
        </p:spPr>
        <p:txBody>
          <a:bodyPr wrap="square" rtlCol="0">
            <a:spAutoFit/>
          </a:bodyPr>
          <a:lstStyle/>
          <a:p>
            <a:endParaRPr lang="ru-RU"/>
          </a:p>
        </p:txBody>
      </p:sp>
      <p:sp>
        <p:nvSpPr>
          <p:cNvPr id="17" name="TextBox 16"/>
          <p:cNvSpPr txBox="1"/>
          <p:nvPr/>
        </p:nvSpPr>
        <p:spPr>
          <a:xfrm>
            <a:off x="3347864" y="2924944"/>
            <a:ext cx="4176464" cy="369332"/>
          </a:xfrm>
          <a:prstGeom prst="rect">
            <a:avLst/>
          </a:prstGeom>
          <a:noFill/>
        </p:spPr>
        <p:txBody>
          <a:bodyPr wrap="square" rtlCol="0">
            <a:spAutoFit/>
          </a:bodyPr>
          <a:lstStyle/>
          <a:p>
            <a:endParaRPr lang="ru-RU" dirty="0"/>
          </a:p>
        </p:txBody>
      </p:sp>
      <p:sp>
        <p:nvSpPr>
          <p:cNvPr id="22529" name="Rectangle 1"/>
          <p:cNvSpPr>
            <a:spLocks noChangeArrowheads="1"/>
          </p:cNvSpPr>
          <p:nvPr/>
        </p:nvSpPr>
        <p:spPr bwMode="auto">
          <a:xfrm>
            <a:off x="323528" y="596733"/>
            <a:ext cx="7488832" cy="5601533"/>
          </a:xfrm>
          <a:prstGeom prst="rect">
            <a:avLst/>
          </a:prstGeom>
          <a:solidFill>
            <a:srgbClr val="FAFC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ЗАКЛЮЧЕНИЕ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Важно вовремя обнаружить речевые нарушения, так как они существенно влияют на психические функции ребенка. Им тяжело дается анализ, синтез, сравнение, обобщение. Также может нарушаться координация, снижаться скорость и ловкость. Дошкольники тяжело воспринимают словесные инструкции. Дети с нарушениями речи замкнутые, обидчивые, агрессивные.</a:t>
            </a:r>
            <a:b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Чем раньше родители обнаружат речевые расстройства и обратятся к логопеду, тем легче их будет корректировать. Важно провести всестороннюю диагностику, чтобы выявить причины нарушения и составить эффективный план лечения. При своевременных регулярных занятиях дошкольник сможет правильно произносить все звуки, делать частичный звуковой анализ, пополнить словарный запас, согласовывать слова в роде, падеже, числе и даже составлять сложные синтаксические конструкции (диалог, монолог).</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mtClean="0"/>
              <a:t>Варианты нарушений речи у детей раннего возраста.</a:t>
            </a:r>
            <a:br>
              <a:rPr lang="ru-RU" smtClean="0"/>
            </a:br>
            <a:endParaRPr lang="ru-RU" dirty="0"/>
          </a:p>
        </p:txBody>
      </p:sp>
      <p:sp>
        <p:nvSpPr>
          <p:cNvPr id="9" name="Подзаголовок 8"/>
          <p:cNvSpPr>
            <a:spLocks noGrp="1"/>
          </p:cNvSpPr>
          <p:nvPr>
            <p:ph type="subTitle" idx="1"/>
          </p:nvPr>
        </p:nvSpPr>
        <p:spPr/>
        <p:txBody>
          <a:bodyPr/>
          <a:lstStyle/>
          <a:p>
            <a:endParaRPr lang="ru-RU"/>
          </a:p>
        </p:txBody>
      </p:sp>
      <p:pic>
        <p:nvPicPr>
          <p:cNvPr id="4" name="Рисунок 3" descr="1668833222_3-57.jpg"/>
          <p:cNvPicPr>
            <a:picLocks noChangeAspect="1"/>
          </p:cNvPicPr>
          <p:nvPr/>
        </p:nvPicPr>
        <p:blipFill>
          <a:blip r:embed="rId2" cstate="print"/>
          <a:stretch>
            <a:fillRect/>
          </a:stretch>
        </p:blipFill>
        <p:spPr>
          <a:xfrm>
            <a:off x="0" y="0"/>
            <a:ext cx="9139943" cy="6858000"/>
          </a:xfrm>
          <a:prstGeom prst="rect">
            <a:avLst/>
          </a:prstGeom>
        </p:spPr>
      </p:pic>
      <p:sp>
        <p:nvSpPr>
          <p:cNvPr id="5" name="TextBox 4"/>
          <p:cNvSpPr txBox="1"/>
          <p:nvPr/>
        </p:nvSpPr>
        <p:spPr>
          <a:xfrm>
            <a:off x="2267744" y="980728"/>
            <a:ext cx="4752528" cy="369332"/>
          </a:xfrm>
          <a:prstGeom prst="rect">
            <a:avLst/>
          </a:prstGeom>
          <a:noFill/>
        </p:spPr>
        <p:txBody>
          <a:bodyPr wrap="square" rtlCol="0">
            <a:spAutoFit/>
          </a:bodyPr>
          <a:lstStyle/>
          <a:p>
            <a:endParaRPr lang="ru-RU" dirty="0"/>
          </a:p>
        </p:txBody>
      </p:sp>
      <p:sp>
        <p:nvSpPr>
          <p:cNvPr id="11265" name="Rectangle 1"/>
          <p:cNvSpPr>
            <a:spLocks noChangeArrowheads="1"/>
          </p:cNvSpPr>
          <p:nvPr/>
        </p:nvSpPr>
        <p:spPr bwMode="auto">
          <a:xfrm>
            <a:off x="168294" y="1330214"/>
            <a:ext cx="6275913"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Box 12"/>
          <p:cNvSpPr txBox="1"/>
          <p:nvPr/>
        </p:nvSpPr>
        <p:spPr>
          <a:xfrm>
            <a:off x="1547664" y="3140968"/>
            <a:ext cx="5472608" cy="369332"/>
          </a:xfrm>
          <a:prstGeom prst="rect">
            <a:avLst/>
          </a:prstGeom>
          <a:noFill/>
        </p:spPr>
        <p:txBody>
          <a:bodyPr wrap="square" rtlCol="0">
            <a:spAutoFit/>
          </a:bodyPr>
          <a:lstStyle/>
          <a:p>
            <a:endParaRPr lang="ru-RU"/>
          </a:p>
        </p:txBody>
      </p:sp>
      <p:sp>
        <p:nvSpPr>
          <p:cNvPr id="17" name="TextBox 16"/>
          <p:cNvSpPr txBox="1"/>
          <p:nvPr/>
        </p:nvSpPr>
        <p:spPr>
          <a:xfrm>
            <a:off x="3347864" y="2924944"/>
            <a:ext cx="4176464" cy="369332"/>
          </a:xfrm>
          <a:prstGeom prst="rect">
            <a:avLst/>
          </a:prstGeom>
          <a:noFill/>
        </p:spPr>
        <p:txBody>
          <a:bodyPr wrap="square" rtlCol="0">
            <a:spAutoFit/>
          </a:bodyPr>
          <a:lstStyle/>
          <a:p>
            <a:endParaRPr lang="ru-RU" dirty="0"/>
          </a:p>
        </p:txBody>
      </p:sp>
      <p:sp>
        <p:nvSpPr>
          <p:cNvPr id="10" name="Прямоугольник 9"/>
          <p:cNvSpPr/>
          <p:nvPr/>
        </p:nvSpPr>
        <p:spPr>
          <a:xfrm>
            <a:off x="323529" y="3140968"/>
            <a:ext cx="8266532" cy="923330"/>
          </a:xfrm>
          <a:prstGeom prst="rect">
            <a:avLst/>
          </a:prstGeom>
          <a:noFill/>
        </p:spPr>
        <p:txBody>
          <a:bodyPr wrap="square" lIns="91440" tIns="45720" rIns="91440" bIns="45720">
            <a:spAutoFit/>
          </a:bodyPr>
          <a:lstStyle/>
          <a:p>
            <a:pPr algn="ctr"/>
            <a:r>
              <a:rPr lang="ru-RU" sz="5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СПАСИБО ЗА ВНИМАНИЕ! </a:t>
            </a:r>
            <a:endParaRPr lang="ru-RU" sz="54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mtClean="0"/>
              <a:t>Варианты нарушений речи у детей раннего возраста.</a:t>
            </a:r>
            <a:br>
              <a:rPr lang="ru-RU" smtClean="0"/>
            </a:br>
            <a:endParaRPr lang="ru-RU" dirty="0"/>
          </a:p>
        </p:txBody>
      </p:sp>
      <p:sp>
        <p:nvSpPr>
          <p:cNvPr id="9" name="Подзаголовок 8"/>
          <p:cNvSpPr>
            <a:spLocks noGrp="1"/>
          </p:cNvSpPr>
          <p:nvPr>
            <p:ph type="subTitle" idx="1"/>
          </p:nvPr>
        </p:nvSpPr>
        <p:spPr/>
        <p:txBody>
          <a:bodyPr/>
          <a:lstStyle/>
          <a:p>
            <a:endParaRPr lang="ru-RU"/>
          </a:p>
        </p:txBody>
      </p:sp>
      <p:pic>
        <p:nvPicPr>
          <p:cNvPr id="4" name="Рисунок 3" descr="1668833222_3-57.jpg"/>
          <p:cNvPicPr>
            <a:picLocks noChangeAspect="1"/>
          </p:cNvPicPr>
          <p:nvPr/>
        </p:nvPicPr>
        <p:blipFill>
          <a:blip r:embed="rId2" cstate="print"/>
          <a:stretch>
            <a:fillRect/>
          </a:stretch>
        </p:blipFill>
        <p:spPr>
          <a:xfrm>
            <a:off x="0" y="-315416"/>
            <a:ext cx="9139943" cy="6858000"/>
          </a:xfrm>
          <a:prstGeom prst="rect">
            <a:avLst/>
          </a:prstGeom>
        </p:spPr>
      </p:pic>
      <p:sp>
        <p:nvSpPr>
          <p:cNvPr id="5" name="TextBox 4"/>
          <p:cNvSpPr txBox="1"/>
          <p:nvPr/>
        </p:nvSpPr>
        <p:spPr>
          <a:xfrm>
            <a:off x="2267744" y="980728"/>
            <a:ext cx="4752528" cy="369332"/>
          </a:xfrm>
          <a:prstGeom prst="rect">
            <a:avLst/>
          </a:prstGeom>
          <a:noFill/>
        </p:spPr>
        <p:txBody>
          <a:bodyPr wrap="square" rtlCol="0">
            <a:spAutoFit/>
          </a:bodyPr>
          <a:lstStyle/>
          <a:p>
            <a:endParaRPr lang="ru-RU" dirty="0"/>
          </a:p>
        </p:txBody>
      </p:sp>
      <p:sp>
        <p:nvSpPr>
          <p:cNvPr id="11265" name="Rectangle 1"/>
          <p:cNvSpPr>
            <a:spLocks noChangeArrowheads="1"/>
          </p:cNvSpPr>
          <p:nvPr/>
        </p:nvSpPr>
        <p:spPr bwMode="auto">
          <a:xfrm>
            <a:off x="168294" y="1330214"/>
            <a:ext cx="6275913"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Box 16"/>
          <p:cNvSpPr txBox="1"/>
          <p:nvPr/>
        </p:nvSpPr>
        <p:spPr>
          <a:xfrm>
            <a:off x="3347864" y="2924944"/>
            <a:ext cx="4176464" cy="369332"/>
          </a:xfrm>
          <a:prstGeom prst="rect">
            <a:avLst/>
          </a:prstGeom>
          <a:noFill/>
        </p:spPr>
        <p:txBody>
          <a:bodyPr wrap="square" rtlCol="0">
            <a:spAutoFit/>
          </a:bodyPr>
          <a:lstStyle/>
          <a:p>
            <a:endParaRPr lang="ru-RU" dirty="0"/>
          </a:p>
        </p:txBody>
      </p:sp>
      <p:sp>
        <p:nvSpPr>
          <p:cNvPr id="18433" name="Rectangle 1"/>
          <p:cNvSpPr>
            <a:spLocks noChangeArrowheads="1"/>
          </p:cNvSpPr>
          <p:nvPr/>
        </p:nvSpPr>
        <p:spPr bwMode="auto">
          <a:xfrm>
            <a:off x="467544" y="421654"/>
            <a:ext cx="5976664"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Чтобы как можно раньше выявить речевые расстройства у ребенка, родители должны знать о нормах его развития, особенно в ранний период. Существует много признаков проблем с речью, которые можно заметить уже в конце первого месяца жизни. Они могут возникнуть из-за внутриутробных патологий, генетической предрасположенности, родовых травм и т. д. </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Box 13"/>
          <p:cNvSpPr txBox="1"/>
          <p:nvPr/>
        </p:nvSpPr>
        <p:spPr>
          <a:xfrm>
            <a:off x="971600" y="3645024"/>
            <a:ext cx="6912768" cy="2677656"/>
          </a:xfrm>
          <a:prstGeom prst="rect">
            <a:avLst/>
          </a:prstGeom>
          <a:noFill/>
        </p:spPr>
        <p:txBody>
          <a:bodyPr wrap="square" rtlCol="0">
            <a:spAutoFit/>
          </a:bodyPr>
          <a:lstStyle/>
          <a:p>
            <a:r>
              <a:rPr lang="ru-RU" sz="2400" b="1" dirty="0">
                <a:latin typeface="Times New Roman" pitchFamily="18" charset="0"/>
                <a:cs typeface="Times New Roman" pitchFamily="18" charset="0"/>
              </a:rPr>
              <a:t>Чтобы корректировать речевые нарушения, нужно провести тщательную диагностику. После обследования логопед определяет ребенка в группу, согласно речевым нарушениям и составляет план лечения. В комплекс процедур входят упражнения для языка, дыхательная, пальчиковая гимнастика и т. д.</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mtClean="0"/>
              <a:t>Варианты нарушений речи у детей раннего возраста.</a:t>
            </a:r>
            <a:br>
              <a:rPr lang="ru-RU" smtClean="0"/>
            </a:br>
            <a:endParaRPr lang="ru-RU" dirty="0"/>
          </a:p>
        </p:txBody>
      </p:sp>
      <p:sp>
        <p:nvSpPr>
          <p:cNvPr id="9" name="Подзаголовок 8"/>
          <p:cNvSpPr>
            <a:spLocks noGrp="1"/>
          </p:cNvSpPr>
          <p:nvPr>
            <p:ph type="subTitle" idx="1"/>
          </p:nvPr>
        </p:nvSpPr>
        <p:spPr/>
        <p:txBody>
          <a:bodyPr/>
          <a:lstStyle/>
          <a:p>
            <a:endParaRPr lang="ru-RU"/>
          </a:p>
        </p:txBody>
      </p:sp>
      <p:pic>
        <p:nvPicPr>
          <p:cNvPr id="4" name="Рисунок 3" descr="1668833222_3-57.jpg"/>
          <p:cNvPicPr>
            <a:picLocks noChangeAspect="1"/>
          </p:cNvPicPr>
          <p:nvPr/>
        </p:nvPicPr>
        <p:blipFill>
          <a:blip r:embed="rId2" cstate="print"/>
          <a:stretch>
            <a:fillRect/>
          </a:stretch>
        </p:blipFill>
        <p:spPr>
          <a:xfrm>
            <a:off x="0" y="0"/>
            <a:ext cx="9139943" cy="6858000"/>
          </a:xfrm>
          <a:prstGeom prst="rect">
            <a:avLst/>
          </a:prstGeom>
        </p:spPr>
      </p:pic>
      <p:sp>
        <p:nvSpPr>
          <p:cNvPr id="5" name="TextBox 4"/>
          <p:cNvSpPr txBox="1"/>
          <p:nvPr/>
        </p:nvSpPr>
        <p:spPr>
          <a:xfrm>
            <a:off x="2267744" y="980728"/>
            <a:ext cx="4752528" cy="369332"/>
          </a:xfrm>
          <a:prstGeom prst="rect">
            <a:avLst/>
          </a:prstGeom>
          <a:noFill/>
        </p:spPr>
        <p:txBody>
          <a:bodyPr wrap="square" rtlCol="0">
            <a:spAutoFit/>
          </a:bodyPr>
          <a:lstStyle/>
          <a:p>
            <a:endParaRPr lang="ru-RU" dirty="0"/>
          </a:p>
        </p:txBody>
      </p:sp>
      <p:sp>
        <p:nvSpPr>
          <p:cNvPr id="11265" name="Rectangle 1"/>
          <p:cNvSpPr>
            <a:spLocks noChangeArrowheads="1"/>
          </p:cNvSpPr>
          <p:nvPr/>
        </p:nvSpPr>
        <p:spPr bwMode="auto">
          <a:xfrm>
            <a:off x="168294" y="1330214"/>
            <a:ext cx="6275913"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Box 12"/>
          <p:cNvSpPr txBox="1"/>
          <p:nvPr/>
        </p:nvSpPr>
        <p:spPr>
          <a:xfrm>
            <a:off x="1547664" y="3140968"/>
            <a:ext cx="5472608" cy="369332"/>
          </a:xfrm>
          <a:prstGeom prst="rect">
            <a:avLst/>
          </a:prstGeom>
          <a:noFill/>
        </p:spPr>
        <p:txBody>
          <a:bodyPr wrap="square" rtlCol="0">
            <a:spAutoFit/>
          </a:bodyPr>
          <a:lstStyle/>
          <a:p>
            <a:endParaRPr lang="ru-RU"/>
          </a:p>
        </p:txBody>
      </p:sp>
      <p:sp>
        <p:nvSpPr>
          <p:cNvPr id="17" name="TextBox 16"/>
          <p:cNvSpPr txBox="1"/>
          <p:nvPr/>
        </p:nvSpPr>
        <p:spPr>
          <a:xfrm>
            <a:off x="3347864" y="2924944"/>
            <a:ext cx="4176464" cy="369332"/>
          </a:xfrm>
          <a:prstGeom prst="rect">
            <a:avLst/>
          </a:prstGeom>
          <a:noFill/>
        </p:spPr>
        <p:txBody>
          <a:bodyPr wrap="square" rtlCol="0">
            <a:spAutoFit/>
          </a:bodyPr>
          <a:lstStyle/>
          <a:p>
            <a:endParaRPr lang="ru-RU" dirty="0"/>
          </a:p>
        </p:txBody>
      </p:sp>
      <p:sp>
        <p:nvSpPr>
          <p:cNvPr id="17409" name="Rectangle 1"/>
          <p:cNvSpPr>
            <a:spLocks noChangeArrowheads="1"/>
          </p:cNvSpPr>
          <p:nvPr/>
        </p:nvSpPr>
        <p:spPr bwMode="auto">
          <a:xfrm>
            <a:off x="827584" y="-147444"/>
            <a:ext cx="6912768"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Причины нарушения речи у ребенка</a:t>
            </a: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Трудности в различении звуков на слух. </a:t>
            </a:r>
            <a:endParaRPr kumimoji="0" lang="ru-RU"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Во время родов была повреждена речевая зона, расположенная на макушке</a:t>
            </a:r>
            <a:endParaRPr kumimoji="0" lang="ru-RU"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Дефекты строения речевых органов.</a:t>
            </a:r>
            <a:endParaRPr kumimoji="0" lang="ru-RU"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Недостаточная подвижность губ и языка</a:t>
            </a:r>
            <a:endParaRPr kumimoji="0" lang="ru-RU"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Из-за отставания в психическом развитии</a:t>
            </a:r>
            <a:endParaRPr kumimoji="0" lang="ru-RU" sz="20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Неграмотная речь, которую ребенок слышит в своей речи </a:t>
            </a:r>
            <a:endParaRPr kumimoji="0" lang="ru-RU" sz="20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11" name="TextBox 10"/>
          <p:cNvSpPr txBox="1"/>
          <p:nvPr/>
        </p:nvSpPr>
        <p:spPr>
          <a:xfrm>
            <a:off x="827584" y="3212977"/>
            <a:ext cx="7200800" cy="3416320"/>
          </a:xfrm>
          <a:prstGeom prst="rect">
            <a:avLst/>
          </a:prstGeom>
          <a:noFill/>
        </p:spPr>
        <p:txBody>
          <a:bodyPr wrap="square" rtlCol="0">
            <a:spAutoFit/>
          </a:bodyPr>
          <a:lstStyle/>
          <a:p>
            <a:pPr algn="ctr"/>
            <a:r>
              <a:rPr lang="ru-RU" b="1" dirty="0"/>
              <a:t>Главные составляющие речи</a:t>
            </a:r>
            <a:endParaRPr lang="ru-RU" dirty="0"/>
          </a:p>
          <a:p>
            <a:pPr lvl="0">
              <a:buFont typeface="Wingdings" pitchFamily="2" charset="2"/>
              <a:buChar char="v"/>
            </a:pPr>
            <a:r>
              <a:rPr lang="ru-RU" dirty="0" smtClean="0"/>
              <a:t> </a:t>
            </a:r>
            <a:r>
              <a:rPr lang="ru-RU" dirty="0" smtClean="0">
                <a:latin typeface="Times New Roman" pitchFamily="18" charset="0"/>
                <a:cs typeface="Times New Roman" pitchFamily="18" charset="0"/>
              </a:rPr>
              <a:t>Восприятие </a:t>
            </a:r>
            <a:r>
              <a:rPr lang="ru-RU" dirty="0">
                <a:latin typeface="Times New Roman" pitchFamily="18" charset="0"/>
                <a:cs typeface="Times New Roman" pitchFamily="18" charset="0"/>
              </a:rPr>
              <a:t>звуков речи. За это ответственный центр </a:t>
            </a:r>
            <a:r>
              <a:rPr lang="ru-RU" dirty="0" err="1">
                <a:latin typeface="Times New Roman" pitchFamily="18" charset="0"/>
                <a:cs typeface="Times New Roman" pitchFamily="18" charset="0"/>
              </a:rPr>
              <a:t>Вернике</a:t>
            </a:r>
            <a:r>
              <a:rPr lang="ru-RU" dirty="0">
                <a:latin typeface="Times New Roman" pitchFamily="18" charset="0"/>
                <a:cs typeface="Times New Roman" pitchFamily="18" charset="0"/>
              </a:rPr>
              <a:t>. Он расположен в слуховой коре височной доли. Воспроизведение фраз и звуков, а также слов. </a:t>
            </a:r>
            <a:endParaRPr lang="ru-RU" dirty="0" smtClean="0">
              <a:latin typeface="Times New Roman" pitchFamily="18" charset="0"/>
              <a:cs typeface="Times New Roman" pitchFamily="18" charset="0"/>
            </a:endParaRPr>
          </a:p>
          <a:p>
            <a:pPr lvl="0"/>
            <a:endParaRPr lang="ru-RU" dirty="0" smtClean="0">
              <a:latin typeface="Times New Roman" pitchFamily="18" charset="0"/>
              <a:cs typeface="Times New Roman" pitchFamily="18" charset="0"/>
            </a:endParaRPr>
          </a:p>
          <a:p>
            <a:pPr lvl="0">
              <a:buFont typeface="Wingdings" pitchFamily="2" charset="2"/>
              <a:buChar char="v"/>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Это </a:t>
            </a:r>
            <a:r>
              <a:rPr lang="ru-RU" dirty="0" err="1">
                <a:latin typeface="Times New Roman" pitchFamily="18" charset="0"/>
                <a:cs typeface="Times New Roman" pitchFamily="18" charset="0"/>
              </a:rPr>
              <a:t>речедвигательная</a:t>
            </a:r>
            <a:r>
              <a:rPr lang="ru-RU" dirty="0">
                <a:latin typeface="Times New Roman" pitchFamily="18" charset="0"/>
                <a:cs typeface="Times New Roman" pitchFamily="18" charset="0"/>
              </a:rPr>
              <a:t> функция. Ее обеспечивает центр </a:t>
            </a:r>
            <a:r>
              <a:rPr lang="ru-RU" dirty="0" err="1">
                <a:latin typeface="Times New Roman" pitchFamily="18" charset="0"/>
                <a:cs typeface="Times New Roman" pitchFamily="18" charset="0"/>
              </a:rPr>
              <a:t>Брока</a:t>
            </a:r>
            <a:r>
              <a:rPr lang="ru-RU" dirty="0">
                <a:latin typeface="Times New Roman" pitchFamily="18" charset="0"/>
                <a:cs typeface="Times New Roman" pitchFamily="18" charset="0"/>
              </a:rPr>
              <a:t>. Он находится в нижних отделах лобной доли, рядом с проекцией в коре мускулатуры, которая принимает активное участие в речи. </a:t>
            </a:r>
            <a:endParaRPr lang="ru-RU" dirty="0" smtClean="0">
              <a:latin typeface="Times New Roman" pitchFamily="18" charset="0"/>
              <a:cs typeface="Times New Roman" pitchFamily="18" charset="0"/>
            </a:endParaRPr>
          </a:p>
          <a:p>
            <a:pPr lvl="0"/>
            <a:endParaRPr lang="ru-RU" dirty="0" smtClean="0">
              <a:latin typeface="Times New Roman" pitchFamily="18" charset="0"/>
              <a:cs typeface="Times New Roman" pitchFamily="18" charset="0"/>
            </a:endParaRPr>
          </a:p>
          <a:p>
            <a:pPr lvl="0">
              <a:buFont typeface="Wingdings" pitchFamily="2" charset="2"/>
              <a:buChar char="v"/>
            </a:pPr>
            <a:r>
              <a:rPr lang="ru-RU" dirty="0" smtClean="0">
                <a:latin typeface="Times New Roman" pitchFamily="18" charset="0"/>
                <a:cs typeface="Times New Roman" pitchFamily="18" charset="0"/>
              </a:rPr>
              <a:t>У </a:t>
            </a:r>
            <a:r>
              <a:rPr lang="ru-RU" dirty="0">
                <a:latin typeface="Times New Roman" pitchFamily="18" charset="0"/>
                <a:cs typeface="Times New Roman" pitchFamily="18" charset="0"/>
              </a:rPr>
              <a:t>правшей речевые центры расположены в левом полушарии мозга, а у левшей – в правом.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mtClean="0"/>
              <a:t>Варианты нарушений речи у детей раннего возраста.</a:t>
            </a:r>
            <a:br>
              <a:rPr lang="ru-RU" smtClean="0"/>
            </a:br>
            <a:endParaRPr lang="ru-RU" dirty="0"/>
          </a:p>
        </p:txBody>
      </p:sp>
      <p:sp>
        <p:nvSpPr>
          <p:cNvPr id="9" name="Подзаголовок 8"/>
          <p:cNvSpPr>
            <a:spLocks noGrp="1"/>
          </p:cNvSpPr>
          <p:nvPr>
            <p:ph type="subTitle" idx="1"/>
          </p:nvPr>
        </p:nvSpPr>
        <p:spPr/>
        <p:txBody>
          <a:bodyPr/>
          <a:lstStyle/>
          <a:p>
            <a:endParaRPr lang="ru-RU"/>
          </a:p>
        </p:txBody>
      </p:sp>
      <p:pic>
        <p:nvPicPr>
          <p:cNvPr id="4" name="Рисунок 3" descr="1668833222_3-57.jpg"/>
          <p:cNvPicPr>
            <a:picLocks noChangeAspect="1"/>
          </p:cNvPicPr>
          <p:nvPr/>
        </p:nvPicPr>
        <p:blipFill>
          <a:blip r:embed="rId2" cstate="print"/>
          <a:stretch>
            <a:fillRect/>
          </a:stretch>
        </p:blipFill>
        <p:spPr>
          <a:xfrm>
            <a:off x="0" y="0"/>
            <a:ext cx="9139943" cy="6858000"/>
          </a:xfrm>
          <a:prstGeom prst="rect">
            <a:avLst/>
          </a:prstGeom>
        </p:spPr>
      </p:pic>
      <p:sp>
        <p:nvSpPr>
          <p:cNvPr id="5" name="TextBox 4"/>
          <p:cNvSpPr txBox="1"/>
          <p:nvPr/>
        </p:nvSpPr>
        <p:spPr>
          <a:xfrm>
            <a:off x="2267744" y="980728"/>
            <a:ext cx="4752528" cy="369332"/>
          </a:xfrm>
          <a:prstGeom prst="rect">
            <a:avLst/>
          </a:prstGeom>
          <a:noFill/>
        </p:spPr>
        <p:txBody>
          <a:bodyPr wrap="square" rtlCol="0">
            <a:spAutoFit/>
          </a:bodyPr>
          <a:lstStyle/>
          <a:p>
            <a:endParaRPr lang="ru-RU" dirty="0"/>
          </a:p>
        </p:txBody>
      </p:sp>
      <p:sp>
        <p:nvSpPr>
          <p:cNvPr id="11265" name="Rectangle 1"/>
          <p:cNvSpPr>
            <a:spLocks noChangeArrowheads="1"/>
          </p:cNvSpPr>
          <p:nvPr/>
        </p:nvSpPr>
        <p:spPr bwMode="auto">
          <a:xfrm>
            <a:off x="168294" y="1330214"/>
            <a:ext cx="6275913"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Box 12"/>
          <p:cNvSpPr txBox="1"/>
          <p:nvPr/>
        </p:nvSpPr>
        <p:spPr>
          <a:xfrm>
            <a:off x="1547664" y="3140968"/>
            <a:ext cx="5472608" cy="369332"/>
          </a:xfrm>
          <a:prstGeom prst="rect">
            <a:avLst/>
          </a:prstGeom>
          <a:noFill/>
        </p:spPr>
        <p:txBody>
          <a:bodyPr wrap="square" rtlCol="0">
            <a:spAutoFit/>
          </a:bodyPr>
          <a:lstStyle/>
          <a:p>
            <a:endParaRPr lang="ru-RU"/>
          </a:p>
        </p:txBody>
      </p:sp>
      <p:sp>
        <p:nvSpPr>
          <p:cNvPr id="17" name="TextBox 16"/>
          <p:cNvSpPr txBox="1"/>
          <p:nvPr/>
        </p:nvSpPr>
        <p:spPr>
          <a:xfrm>
            <a:off x="3347864" y="2924944"/>
            <a:ext cx="4176464" cy="369332"/>
          </a:xfrm>
          <a:prstGeom prst="rect">
            <a:avLst/>
          </a:prstGeom>
          <a:noFill/>
        </p:spPr>
        <p:txBody>
          <a:bodyPr wrap="square" rtlCol="0">
            <a:spAutoFit/>
          </a:bodyPr>
          <a:lstStyle/>
          <a:p>
            <a:endParaRPr lang="ru-RU" dirty="0"/>
          </a:p>
        </p:txBody>
      </p:sp>
      <p:sp>
        <p:nvSpPr>
          <p:cNvPr id="16385" name="Rectangle 1"/>
          <p:cNvSpPr>
            <a:spLocks noChangeArrowheads="1"/>
          </p:cNvSpPr>
          <p:nvPr/>
        </p:nvSpPr>
        <p:spPr bwMode="auto">
          <a:xfrm>
            <a:off x="755576" y="507501"/>
            <a:ext cx="756084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ru-RU" sz="20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Виды речевых нарушений</a:t>
            </a:r>
            <a:endParaRPr kumimoji="0" lang="ru-RU" sz="2000" b="0" i="0" u="none" strike="noStrike" cap="none" normalizeH="0" baseline="0" dirty="0" smtClean="0">
              <a:ln>
                <a:noFill/>
              </a:ln>
              <a:solidFill>
                <a:srgbClr val="00B05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Заикание</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ребенок повторяет звуки и слога, наблюдается остановка речи и растягивание гласных. Такое нарушение может быть на фоне испуга и страха. Заикание может вызвать сильное волнение, нарушение дыхания и координации движений аппарата речи.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Логоневроз</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этот вид заикания проявляется во время стресса.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Дислалия</a:t>
            </a: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нарушение в произношении отдельных звуков. Вызвать такое нарушение речи может неправильный прикус или другие дефекты. Кроме того, в этот список следует добавить повреждение отделов мозга, ответственных за речь, а также подражание окружающим. До четырех лет подобное нарушение развития речи не нуждается во вмешательстве специалистов. Если позже оно не исправляется самостоятельно, то необходимо обратиться к логопеду.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0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Мутизм</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это ситуация, когда пациент не хочет разговаривать, отвечать на вопросы. Причиной </a:t>
            </a:r>
            <a:r>
              <a:rPr kumimoji="0" lang="ru-RU"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мутизма</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может быть ушиб головного мозга или какая-то травма психического характера.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mtClean="0"/>
              <a:t>Варианты нарушений речи у детей раннего возраста.</a:t>
            </a:r>
            <a:br>
              <a:rPr lang="ru-RU" smtClean="0"/>
            </a:br>
            <a:endParaRPr lang="ru-RU" dirty="0"/>
          </a:p>
        </p:txBody>
      </p:sp>
      <p:sp>
        <p:nvSpPr>
          <p:cNvPr id="9" name="Подзаголовок 8"/>
          <p:cNvSpPr>
            <a:spLocks noGrp="1"/>
          </p:cNvSpPr>
          <p:nvPr>
            <p:ph type="subTitle" idx="1"/>
          </p:nvPr>
        </p:nvSpPr>
        <p:spPr/>
        <p:txBody>
          <a:bodyPr/>
          <a:lstStyle/>
          <a:p>
            <a:endParaRPr lang="ru-RU"/>
          </a:p>
        </p:txBody>
      </p:sp>
      <p:pic>
        <p:nvPicPr>
          <p:cNvPr id="4" name="Рисунок 3" descr="1668833222_3-57.jpg"/>
          <p:cNvPicPr>
            <a:picLocks noChangeAspect="1"/>
          </p:cNvPicPr>
          <p:nvPr/>
        </p:nvPicPr>
        <p:blipFill>
          <a:blip r:embed="rId2" cstate="print"/>
          <a:stretch>
            <a:fillRect/>
          </a:stretch>
        </p:blipFill>
        <p:spPr>
          <a:xfrm>
            <a:off x="0" y="0"/>
            <a:ext cx="9139943" cy="6858000"/>
          </a:xfrm>
          <a:prstGeom prst="rect">
            <a:avLst/>
          </a:prstGeom>
        </p:spPr>
      </p:pic>
      <p:sp>
        <p:nvSpPr>
          <p:cNvPr id="5" name="TextBox 4"/>
          <p:cNvSpPr txBox="1"/>
          <p:nvPr/>
        </p:nvSpPr>
        <p:spPr>
          <a:xfrm>
            <a:off x="2267744" y="980728"/>
            <a:ext cx="4752528" cy="369332"/>
          </a:xfrm>
          <a:prstGeom prst="rect">
            <a:avLst/>
          </a:prstGeom>
          <a:noFill/>
        </p:spPr>
        <p:txBody>
          <a:bodyPr wrap="square" rtlCol="0">
            <a:spAutoFit/>
          </a:bodyPr>
          <a:lstStyle/>
          <a:p>
            <a:endParaRPr lang="ru-RU" dirty="0"/>
          </a:p>
        </p:txBody>
      </p:sp>
      <p:sp>
        <p:nvSpPr>
          <p:cNvPr id="11265" name="Rectangle 1"/>
          <p:cNvSpPr>
            <a:spLocks noChangeArrowheads="1"/>
          </p:cNvSpPr>
          <p:nvPr/>
        </p:nvSpPr>
        <p:spPr bwMode="auto">
          <a:xfrm>
            <a:off x="168294" y="1330214"/>
            <a:ext cx="6275913"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Box 12"/>
          <p:cNvSpPr txBox="1"/>
          <p:nvPr/>
        </p:nvSpPr>
        <p:spPr>
          <a:xfrm>
            <a:off x="1547664" y="3140968"/>
            <a:ext cx="5472608" cy="369332"/>
          </a:xfrm>
          <a:prstGeom prst="rect">
            <a:avLst/>
          </a:prstGeom>
          <a:noFill/>
        </p:spPr>
        <p:txBody>
          <a:bodyPr wrap="square" rtlCol="0">
            <a:spAutoFit/>
          </a:bodyPr>
          <a:lstStyle/>
          <a:p>
            <a:endParaRPr lang="ru-RU"/>
          </a:p>
        </p:txBody>
      </p:sp>
      <p:sp>
        <p:nvSpPr>
          <p:cNvPr id="17" name="TextBox 16"/>
          <p:cNvSpPr txBox="1"/>
          <p:nvPr/>
        </p:nvSpPr>
        <p:spPr>
          <a:xfrm>
            <a:off x="3347864" y="2924944"/>
            <a:ext cx="4176464" cy="369332"/>
          </a:xfrm>
          <a:prstGeom prst="rect">
            <a:avLst/>
          </a:prstGeom>
          <a:noFill/>
        </p:spPr>
        <p:txBody>
          <a:bodyPr wrap="square" rtlCol="0">
            <a:spAutoFit/>
          </a:bodyPr>
          <a:lstStyle/>
          <a:p>
            <a:endParaRPr lang="ru-RU" dirty="0"/>
          </a:p>
        </p:txBody>
      </p:sp>
      <p:sp>
        <p:nvSpPr>
          <p:cNvPr id="15361" name="Rectangle 1"/>
          <p:cNvSpPr>
            <a:spLocks noChangeArrowheads="1"/>
          </p:cNvSpPr>
          <p:nvPr/>
        </p:nvSpPr>
        <p:spPr bwMode="auto">
          <a:xfrm>
            <a:off x="683568" y="280320"/>
            <a:ext cx="756084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Афония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речь шепотом. Ее может вызвать переутомление голоса или волнение. В этот список следует добавить боль в голосовых связках при туберкулезе, катаре и сифилисе, а также опухолях.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Ринолалия</a:t>
            </a: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ребенок говорит «в нос», гнусавит. Причинами могут быть физиологические дефекты речевого аппарата. Для устранения могут использовать как терапевтические, так и хирургические методы.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Алалия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из-за поражения речевых областей до рождения, ребенок не может нормально общаться. Если малыш не понимает речь, то это сенсорная алалия, если понимает, но при этом ему сложно воспроизводить слова, то это моторная алалия. Для лечения необходимо участие психолога и логопеда. Нарушения речи, которые проявляются задержкой развития речи из-за социальных условий жизни малыша. Это касается педагогической запущенности.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mtClean="0"/>
              <a:t>Варианты нарушений речи у детей раннего возраста.</a:t>
            </a:r>
            <a:br>
              <a:rPr lang="ru-RU" smtClean="0"/>
            </a:br>
            <a:endParaRPr lang="ru-RU" dirty="0"/>
          </a:p>
        </p:txBody>
      </p:sp>
      <p:sp>
        <p:nvSpPr>
          <p:cNvPr id="9" name="Подзаголовок 8"/>
          <p:cNvSpPr>
            <a:spLocks noGrp="1"/>
          </p:cNvSpPr>
          <p:nvPr>
            <p:ph type="subTitle" idx="1"/>
          </p:nvPr>
        </p:nvSpPr>
        <p:spPr/>
        <p:txBody>
          <a:bodyPr/>
          <a:lstStyle/>
          <a:p>
            <a:endParaRPr lang="ru-RU"/>
          </a:p>
        </p:txBody>
      </p:sp>
      <p:pic>
        <p:nvPicPr>
          <p:cNvPr id="4" name="Рисунок 3" descr="1668833222_3-57.jpg"/>
          <p:cNvPicPr>
            <a:picLocks noChangeAspect="1"/>
          </p:cNvPicPr>
          <p:nvPr/>
        </p:nvPicPr>
        <p:blipFill>
          <a:blip r:embed="rId2" cstate="print"/>
          <a:stretch>
            <a:fillRect/>
          </a:stretch>
        </p:blipFill>
        <p:spPr>
          <a:xfrm>
            <a:off x="0" y="0"/>
            <a:ext cx="9139943" cy="6858000"/>
          </a:xfrm>
          <a:prstGeom prst="rect">
            <a:avLst/>
          </a:prstGeom>
        </p:spPr>
      </p:pic>
      <p:sp>
        <p:nvSpPr>
          <p:cNvPr id="5" name="TextBox 4"/>
          <p:cNvSpPr txBox="1"/>
          <p:nvPr/>
        </p:nvSpPr>
        <p:spPr>
          <a:xfrm>
            <a:off x="2267744" y="980728"/>
            <a:ext cx="4752528" cy="369332"/>
          </a:xfrm>
          <a:prstGeom prst="rect">
            <a:avLst/>
          </a:prstGeom>
          <a:noFill/>
        </p:spPr>
        <p:txBody>
          <a:bodyPr wrap="square" rtlCol="0">
            <a:spAutoFit/>
          </a:bodyPr>
          <a:lstStyle/>
          <a:p>
            <a:endParaRPr lang="ru-RU" dirty="0"/>
          </a:p>
        </p:txBody>
      </p:sp>
      <p:sp>
        <p:nvSpPr>
          <p:cNvPr id="11265" name="Rectangle 1"/>
          <p:cNvSpPr>
            <a:spLocks noChangeArrowheads="1"/>
          </p:cNvSpPr>
          <p:nvPr/>
        </p:nvSpPr>
        <p:spPr bwMode="auto">
          <a:xfrm>
            <a:off x="168294" y="1330214"/>
            <a:ext cx="6275913"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Box 12"/>
          <p:cNvSpPr txBox="1"/>
          <p:nvPr/>
        </p:nvSpPr>
        <p:spPr>
          <a:xfrm>
            <a:off x="1547664" y="3140968"/>
            <a:ext cx="5472608" cy="369332"/>
          </a:xfrm>
          <a:prstGeom prst="rect">
            <a:avLst/>
          </a:prstGeom>
          <a:noFill/>
        </p:spPr>
        <p:txBody>
          <a:bodyPr wrap="square" rtlCol="0">
            <a:spAutoFit/>
          </a:bodyPr>
          <a:lstStyle/>
          <a:p>
            <a:endParaRPr lang="ru-RU"/>
          </a:p>
        </p:txBody>
      </p:sp>
      <p:sp>
        <p:nvSpPr>
          <p:cNvPr id="17" name="TextBox 16"/>
          <p:cNvSpPr txBox="1"/>
          <p:nvPr/>
        </p:nvSpPr>
        <p:spPr>
          <a:xfrm>
            <a:off x="3347864" y="2924944"/>
            <a:ext cx="4176464" cy="369332"/>
          </a:xfrm>
          <a:prstGeom prst="rect">
            <a:avLst/>
          </a:prstGeom>
          <a:noFill/>
        </p:spPr>
        <p:txBody>
          <a:bodyPr wrap="square" rtlCol="0">
            <a:spAutoFit/>
          </a:bodyPr>
          <a:lstStyle/>
          <a:p>
            <a:endParaRPr lang="ru-RU" dirty="0"/>
          </a:p>
        </p:txBody>
      </p:sp>
      <p:sp>
        <p:nvSpPr>
          <p:cNvPr id="19457" name="Rectangle 1"/>
          <p:cNvSpPr>
            <a:spLocks noChangeArrowheads="1"/>
          </p:cNvSpPr>
          <p:nvPr/>
        </p:nvSpPr>
        <p:spPr bwMode="auto">
          <a:xfrm>
            <a:off x="323528" y="26589"/>
            <a:ext cx="8496944" cy="71404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ПРИЗНАКИ НАРУШЕНИЙ РЕЧИ в раннем возрасте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концу 1-ого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месяца ребенок не кричит перед кормлением;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концу 4-ого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месяца не улыбается, когда с ним говорят и не </a:t>
            </a:r>
            <a:r>
              <a:rPr kumimoji="0" lang="ru-RU"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гулит</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концу 5-ого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месяца не прислушивается к музыке;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7-ому месяцу</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узнает голоса близких, не реагирует на интонации;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концу 9-ого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месяца отсутствует лепет и ребенок не может повторять за взрослыми звукосочетания и слоги, подражая интонации говорящего;</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концу 10-ого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месяца малыш не машет головой в знак отрицания или ручкой в знак прощания;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1 году</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ребенок не может произнести ни слова и не выполняет простейшие просьбы («дай», «покажи», «принеси»);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году 4-м </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месяцам не может назвать маму «мамой», а папу «папой»;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году 9-ти месяцам не может произнести 5-6 осмысленных слов;</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2 годам</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показывает части тела, которые ему называют; не выполняет сложные просьбы («пойди в комнату и возьми там книгу») и не узнает близких на фотографиях;</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 2,5 годам</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знает разницу между понятиями «большой» и «маленький»;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3 года</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может пересказать короткие стихи и сказки, не может определить, какой из предметов самый большой, не может сказать, как его имя и фамилия;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4 года</a:t>
            </a: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не знает названия цветов, не может рассказать ни одного стихотворения;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mtClean="0"/>
              <a:t>Варианты нарушений речи у детей раннего возраста.</a:t>
            </a:r>
            <a:br>
              <a:rPr lang="ru-RU" smtClean="0"/>
            </a:br>
            <a:endParaRPr lang="ru-RU" dirty="0"/>
          </a:p>
        </p:txBody>
      </p:sp>
      <p:sp>
        <p:nvSpPr>
          <p:cNvPr id="9" name="Подзаголовок 8"/>
          <p:cNvSpPr>
            <a:spLocks noGrp="1"/>
          </p:cNvSpPr>
          <p:nvPr>
            <p:ph type="subTitle" idx="1"/>
          </p:nvPr>
        </p:nvSpPr>
        <p:spPr/>
        <p:txBody>
          <a:bodyPr/>
          <a:lstStyle/>
          <a:p>
            <a:endParaRPr lang="ru-RU"/>
          </a:p>
        </p:txBody>
      </p:sp>
      <p:pic>
        <p:nvPicPr>
          <p:cNvPr id="4" name="Рисунок 3" descr="1668833222_3-57.jpg"/>
          <p:cNvPicPr>
            <a:picLocks noChangeAspect="1"/>
          </p:cNvPicPr>
          <p:nvPr/>
        </p:nvPicPr>
        <p:blipFill>
          <a:blip r:embed="rId2" cstate="print"/>
          <a:stretch>
            <a:fillRect/>
          </a:stretch>
        </p:blipFill>
        <p:spPr>
          <a:xfrm>
            <a:off x="0" y="0"/>
            <a:ext cx="9139943" cy="6858000"/>
          </a:xfrm>
          <a:prstGeom prst="rect">
            <a:avLst/>
          </a:prstGeom>
        </p:spPr>
      </p:pic>
      <p:sp>
        <p:nvSpPr>
          <p:cNvPr id="5" name="TextBox 4"/>
          <p:cNvSpPr txBox="1"/>
          <p:nvPr/>
        </p:nvSpPr>
        <p:spPr>
          <a:xfrm>
            <a:off x="2267744" y="980728"/>
            <a:ext cx="4752528" cy="369332"/>
          </a:xfrm>
          <a:prstGeom prst="rect">
            <a:avLst/>
          </a:prstGeom>
          <a:noFill/>
        </p:spPr>
        <p:txBody>
          <a:bodyPr wrap="square" rtlCol="0">
            <a:spAutoFit/>
          </a:bodyPr>
          <a:lstStyle/>
          <a:p>
            <a:endParaRPr lang="ru-RU" dirty="0"/>
          </a:p>
        </p:txBody>
      </p:sp>
      <p:sp>
        <p:nvSpPr>
          <p:cNvPr id="11265" name="Rectangle 1"/>
          <p:cNvSpPr>
            <a:spLocks noChangeArrowheads="1"/>
          </p:cNvSpPr>
          <p:nvPr/>
        </p:nvSpPr>
        <p:spPr bwMode="auto">
          <a:xfrm>
            <a:off x="168294" y="1330214"/>
            <a:ext cx="6275913"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Box 16"/>
          <p:cNvSpPr txBox="1"/>
          <p:nvPr/>
        </p:nvSpPr>
        <p:spPr>
          <a:xfrm>
            <a:off x="3347864" y="2924944"/>
            <a:ext cx="4176464" cy="369332"/>
          </a:xfrm>
          <a:prstGeom prst="rect">
            <a:avLst/>
          </a:prstGeom>
          <a:noFill/>
        </p:spPr>
        <p:txBody>
          <a:bodyPr wrap="square" rtlCol="0">
            <a:spAutoFit/>
          </a:bodyPr>
          <a:lstStyle/>
          <a:p>
            <a:endParaRPr lang="ru-RU" dirty="0"/>
          </a:p>
        </p:txBody>
      </p:sp>
      <p:sp>
        <p:nvSpPr>
          <p:cNvPr id="21506" name="Rectangle 2"/>
          <p:cNvSpPr>
            <a:spLocks noChangeArrowheads="1"/>
          </p:cNvSpPr>
          <p:nvPr/>
        </p:nvSpPr>
        <p:spPr bwMode="auto">
          <a:xfrm>
            <a:off x="323528" y="655176"/>
            <a:ext cx="7344816" cy="5078313"/>
          </a:xfrm>
          <a:prstGeom prst="rect">
            <a:avLst/>
          </a:prstGeom>
          <a:solidFill>
            <a:srgbClr val="FAFC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КОРРЕКЦИЯ РЕЧЕВЫХ НАРУШЕНИЙ</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Предупредить расстройства речевой деятельности можно с первых дней жизни, для этого нужно соблюдать такие рекомендации:</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Как можно чаще общаться с младенцем, придавая разговору разные эмоциональные оттенки. Слова нужно произносить правильно, улыбаться, хмурится, показывать страх, радость, восторг и т. д.;</a:t>
            </a:r>
            <a:endParaRPr lang="ru-RU"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Регулярно проводить пальчиковую гимнастику, для этого подойдет известное стихотворение «Сорока-ворона кашку варила». Во время чтения стиха нужно просить малыша повторять определенные упражнения пальцами, массировать их кончики.</a:t>
            </a:r>
            <a:endParaRPr lang="ru-RU"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 мере взросления малыша для развития мелкой моторики используют мозаику, конструкторы, рисование, лепку и т. д. Это все поможет ускорить речевое развитие.</a:t>
            </a:r>
            <a:endParaRPr lang="ru-RU" dirty="0">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ru-RU"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 2.5 лет можно начинать выполнять упражнения для языка. Сначала занятия проводятся под контролем логопеда, а потом их можно проводить дома. Все движения нужно выполнять перед зеркалом, чтобы контролировать их. Делают их в плавном темпе, переходя от простых элементов к более сложным.</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mtClean="0"/>
              <a:t>Варианты нарушений речи у детей раннего возраста.</a:t>
            </a:r>
            <a:br>
              <a:rPr lang="ru-RU" smtClean="0"/>
            </a:br>
            <a:endParaRPr lang="ru-RU" dirty="0"/>
          </a:p>
        </p:txBody>
      </p:sp>
      <p:sp>
        <p:nvSpPr>
          <p:cNvPr id="9" name="Подзаголовок 8"/>
          <p:cNvSpPr>
            <a:spLocks noGrp="1"/>
          </p:cNvSpPr>
          <p:nvPr>
            <p:ph type="subTitle" idx="1"/>
          </p:nvPr>
        </p:nvSpPr>
        <p:spPr/>
        <p:txBody>
          <a:bodyPr/>
          <a:lstStyle/>
          <a:p>
            <a:endParaRPr lang="ru-RU"/>
          </a:p>
        </p:txBody>
      </p:sp>
      <p:pic>
        <p:nvPicPr>
          <p:cNvPr id="4" name="Рисунок 3" descr="1668833222_3-57.jpg"/>
          <p:cNvPicPr>
            <a:picLocks noChangeAspect="1"/>
          </p:cNvPicPr>
          <p:nvPr/>
        </p:nvPicPr>
        <p:blipFill>
          <a:blip r:embed="rId2" cstate="print"/>
          <a:stretch>
            <a:fillRect/>
          </a:stretch>
        </p:blipFill>
        <p:spPr>
          <a:xfrm>
            <a:off x="0" y="0"/>
            <a:ext cx="9139943" cy="6858000"/>
          </a:xfrm>
          <a:prstGeom prst="rect">
            <a:avLst/>
          </a:prstGeom>
        </p:spPr>
      </p:pic>
      <p:sp>
        <p:nvSpPr>
          <p:cNvPr id="5" name="TextBox 4"/>
          <p:cNvSpPr txBox="1"/>
          <p:nvPr/>
        </p:nvSpPr>
        <p:spPr>
          <a:xfrm>
            <a:off x="2267744" y="980728"/>
            <a:ext cx="4752528" cy="369332"/>
          </a:xfrm>
          <a:prstGeom prst="rect">
            <a:avLst/>
          </a:prstGeom>
          <a:noFill/>
        </p:spPr>
        <p:txBody>
          <a:bodyPr wrap="square" rtlCol="0">
            <a:spAutoFit/>
          </a:bodyPr>
          <a:lstStyle/>
          <a:p>
            <a:endParaRPr lang="ru-RU" dirty="0"/>
          </a:p>
        </p:txBody>
      </p:sp>
      <p:sp>
        <p:nvSpPr>
          <p:cNvPr id="11265" name="Rectangle 1"/>
          <p:cNvSpPr>
            <a:spLocks noChangeArrowheads="1"/>
          </p:cNvSpPr>
          <p:nvPr/>
        </p:nvSpPr>
        <p:spPr bwMode="auto">
          <a:xfrm>
            <a:off x="168294" y="1330214"/>
            <a:ext cx="6275913"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Box 12"/>
          <p:cNvSpPr txBox="1"/>
          <p:nvPr/>
        </p:nvSpPr>
        <p:spPr>
          <a:xfrm>
            <a:off x="1547664" y="3140968"/>
            <a:ext cx="5472608" cy="369332"/>
          </a:xfrm>
          <a:prstGeom prst="rect">
            <a:avLst/>
          </a:prstGeom>
          <a:noFill/>
        </p:spPr>
        <p:txBody>
          <a:bodyPr wrap="square" rtlCol="0">
            <a:spAutoFit/>
          </a:bodyPr>
          <a:lstStyle/>
          <a:p>
            <a:endParaRPr lang="ru-RU"/>
          </a:p>
        </p:txBody>
      </p:sp>
      <p:sp>
        <p:nvSpPr>
          <p:cNvPr id="17" name="TextBox 16"/>
          <p:cNvSpPr txBox="1"/>
          <p:nvPr/>
        </p:nvSpPr>
        <p:spPr>
          <a:xfrm>
            <a:off x="3347864" y="2924944"/>
            <a:ext cx="4176464" cy="369332"/>
          </a:xfrm>
          <a:prstGeom prst="rect">
            <a:avLst/>
          </a:prstGeom>
          <a:noFill/>
        </p:spPr>
        <p:txBody>
          <a:bodyPr wrap="square" rtlCol="0">
            <a:spAutoFit/>
          </a:bodyPr>
          <a:lstStyle/>
          <a:p>
            <a:endParaRPr lang="ru-RU" dirty="0"/>
          </a:p>
        </p:txBody>
      </p:sp>
      <p:sp>
        <p:nvSpPr>
          <p:cNvPr id="20481" name="Rectangle 1"/>
          <p:cNvSpPr>
            <a:spLocks noChangeArrowheads="1"/>
          </p:cNvSpPr>
          <p:nvPr/>
        </p:nvSpPr>
        <p:spPr bwMode="auto">
          <a:xfrm>
            <a:off x="0" y="0"/>
            <a:ext cx="7272808" cy="73866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Для улучшения произношения шипящих звуков выполняют упражнение «Заборчик»: зубы сомкнуты, губы вытянуты вперед, фиксация в этом положении на 10 секунд. Хорошо произносить свистящие звуки поможет упражнение «Горка»: рот слегка приоткрыт, боковые края языка упираются в коренные зубы, кончик – в передние, фиксация на 10 – 15 секунд. Существует много упражнений для разных звуков, главное выполнять их правильно и заниматься регулярно.</a:t>
            </a:r>
            <a:endParaRPr lang="ru-RU" sz="2000" dirty="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ru-RU"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Дыхательная гимнастика улучшит произношение звуков, научит дошкольника говорить правильно и плавно. Существуют многие упражнения, которые увеличивают время ротового выдоха от 2 до 8 секунд. К тому же, дошкольника нужно научить говорить через рот и нос, делать это со звуком или складом. Для этого можно выполнить упражнение «Буря»: ребенок берет стакан с водой и трубочкой, слегка открывает рот, упирается языком в нижние зубы, берет трубочку, опускает в стакан, дует, чтобы вода булькала. При этом щеки не надуваются, а губы не двигаются. После регулярных занятий поток воздуха будет более сильным и длительным.</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lang="ru-RU" sz="2000" dirty="0">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Также полезно будет надувать воздушные шары, мыльные пузыри, проводить игры со свистульками, музыкальными инструментами, например, губная гармошка или дудочка.</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mtClean="0"/>
              <a:t>Варианты нарушений речи у детей раннего возраста.</a:t>
            </a:r>
            <a:br>
              <a:rPr lang="ru-RU" smtClean="0"/>
            </a:br>
            <a:endParaRPr lang="ru-RU" dirty="0"/>
          </a:p>
        </p:txBody>
      </p:sp>
      <p:sp>
        <p:nvSpPr>
          <p:cNvPr id="9" name="Подзаголовок 8"/>
          <p:cNvSpPr>
            <a:spLocks noGrp="1"/>
          </p:cNvSpPr>
          <p:nvPr>
            <p:ph type="subTitle" idx="1"/>
          </p:nvPr>
        </p:nvSpPr>
        <p:spPr/>
        <p:txBody>
          <a:bodyPr/>
          <a:lstStyle/>
          <a:p>
            <a:endParaRPr lang="ru-RU"/>
          </a:p>
        </p:txBody>
      </p:sp>
      <p:pic>
        <p:nvPicPr>
          <p:cNvPr id="4" name="Рисунок 3" descr="1668833222_3-57.jpg"/>
          <p:cNvPicPr>
            <a:picLocks noChangeAspect="1"/>
          </p:cNvPicPr>
          <p:nvPr/>
        </p:nvPicPr>
        <p:blipFill>
          <a:blip r:embed="rId2" cstate="print"/>
          <a:stretch>
            <a:fillRect/>
          </a:stretch>
        </p:blipFill>
        <p:spPr>
          <a:xfrm>
            <a:off x="0" y="0"/>
            <a:ext cx="9139943" cy="6858000"/>
          </a:xfrm>
          <a:prstGeom prst="rect">
            <a:avLst/>
          </a:prstGeom>
        </p:spPr>
      </p:pic>
      <p:sp>
        <p:nvSpPr>
          <p:cNvPr id="5" name="TextBox 4"/>
          <p:cNvSpPr txBox="1"/>
          <p:nvPr/>
        </p:nvSpPr>
        <p:spPr>
          <a:xfrm>
            <a:off x="2267744" y="980728"/>
            <a:ext cx="4752528" cy="369332"/>
          </a:xfrm>
          <a:prstGeom prst="rect">
            <a:avLst/>
          </a:prstGeom>
          <a:noFill/>
        </p:spPr>
        <p:txBody>
          <a:bodyPr wrap="square" rtlCol="0">
            <a:spAutoFit/>
          </a:bodyPr>
          <a:lstStyle/>
          <a:p>
            <a:endParaRPr lang="ru-RU" dirty="0"/>
          </a:p>
        </p:txBody>
      </p:sp>
      <p:sp>
        <p:nvSpPr>
          <p:cNvPr id="11265" name="Rectangle 1"/>
          <p:cNvSpPr>
            <a:spLocks noChangeArrowheads="1"/>
          </p:cNvSpPr>
          <p:nvPr/>
        </p:nvSpPr>
        <p:spPr bwMode="auto">
          <a:xfrm>
            <a:off x="168294" y="1330214"/>
            <a:ext cx="6275913"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Box 12"/>
          <p:cNvSpPr txBox="1"/>
          <p:nvPr/>
        </p:nvSpPr>
        <p:spPr>
          <a:xfrm>
            <a:off x="1547664" y="3140968"/>
            <a:ext cx="5472608" cy="369332"/>
          </a:xfrm>
          <a:prstGeom prst="rect">
            <a:avLst/>
          </a:prstGeom>
          <a:noFill/>
        </p:spPr>
        <p:txBody>
          <a:bodyPr wrap="square" rtlCol="0">
            <a:spAutoFit/>
          </a:bodyPr>
          <a:lstStyle/>
          <a:p>
            <a:endParaRPr lang="ru-RU"/>
          </a:p>
        </p:txBody>
      </p:sp>
      <p:sp>
        <p:nvSpPr>
          <p:cNvPr id="17" name="TextBox 16"/>
          <p:cNvSpPr txBox="1"/>
          <p:nvPr/>
        </p:nvSpPr>
        <p:spPr>
          <a:xfrm>
            <a:off x="3347864" y="2924944"/>
            <a:ext cx="4176464" cy="369332"/>
          </a:xfrm>
          <a:prstGeom prst="rect">
            <a:avLst/>
          </a:prstGeom>
          <a:noFill/>
        </p:spPr>
        <p:txBody>
          <a:bodyPr wrap="square" rtlCol="0">
            <a:spAutoFit/>
          </a:bodyPr>
          <a:lstStyle/>
          <a:p>
            <a:endParaRPr lang="ru-RU" dirty="0"/>
          </a:p>
        </p:txBody>
      </p:sp>
      <p:sp>
        <p:nvSpPr>
          <p:cNvPr id="23553" name="Rectangle 1"/>
          <p:cNvSpPr>
            <a:spLocks noChangeArrowheads="1"/>
          </p:cNvSpPr>
          <p:nvPr/>
        </p:nvSpPr>
        <p:spPr bwMode="auto">
          <a:xfrm>
            <a:off x="683568" y="285680"/>
            <a:ext cx="6624736" cy="3477875"/>
          </a:xfrm>
          <a:prstGeom prst="rect">
            <a:avLst/>
          </a:prstGeom>
          <a:solidFill>
            <a:srgbClr val="FAFC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ru-RU"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Период с 3 до 6 лет идеально подходит для развития речи у дошкольника, поэтому в этот период нужно соблюдать такие рекомендации: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Разговаривать правильно, без «сюсюканья»;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Правильно расставлять ударения;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Говорить простыми предложениями, состоящими из 2 – 4 слов;</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Повторять слова на определенном отрезке времени, чтобы ребенок их запомнил и научился их использовать;</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Правильно менять интонацию, тембр голоса, темп речи;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Жестикулировать во время общения.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3554" name="Rectangle 2"/>
          <p:cNvSpPr>
            <a:spLocks noChangeArrowheads="1"/>
          </p:cNvSpPr>
          <p:nvPr/>
        </p:nvSpPr>
        <p:spPr bwMode="auto">
          <a:xfrm>
            <a:off x="539552" y="3858875"/>
            <a:ext cx="741682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При дизартрии, </a:t>
            </a:r>
            <a:r>
              <a:rPr kumimoji="0" lang="ru-RU" b="0" i="0" u="none" strike="noStrike" cap="none" normalizeH="0" baseline="0" dirty="0" err="1" smtClean="0">
                <a:ln>
                  <a:noFill/>
                </a:ln>
                <a:solidFill>
                  <a:srgbClr val="FF0000"/>
                </a:solidFill>
                <a:effectLst/>
                <a:latin typeface="Times New Roman" pitchFamily="18" charset="0"/>
                <a:ea typeface="Times New Roman" pitchFamily="18" charset="0"/>
                <a:cs typeface="Times New Roman" pitchFamily="18" charset="0"/>
              </a:rPr>
              <a:t>дислалии</a:t>
            </a:r>
            <a:r>
              <a:rPr kumimoji="0" lang="ru-RU"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или моторной алалии страдает произносительная речь. Это связано с тем, что ребенок не научился управлять артикуляционными органами. Чтобы исправить дефекты звукопроизношения, нужно пройти 4 этапа:</a:t>
            </a:r>
            <a:endParaRPr kumimoji="0" lang="ru-RU"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effectLst/>
                <a:latin typeface="Times New Roman" pitchFamily="18" charset="0"/>
                <a:ea typeface="Times New Roman" pitchFamily="18" charset="0"/>
                <a:cs typeface="Times New Roman" pitchFamily="18" charset="0"/>
              </a:rPr>
              <a:t>1 этап </a:t>
            </a:r>
            <a:r>
              <a:rPr kumimoji="0" lang="ru-RU"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подготовка к постановке звука и его автоматизация;</a:t>
            </a:r>
            <a:br>
              <a:rPr kumimoji="0" lang="ru-RU"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br>
            <a:r>
              <a:rPr kumimoji="0" lang="ru-RU" b="1" i="0" u="none" strike="noStrike" cap="none" normalizeH="0" baseline="0" dirty="0" smtClean="0">
                <a:ln>
                  <a:noFill/>
                </a:ln>
                <a:effectLst/>
                <a:latin typeface="Times New Roman" pitchFamily="18" charset="0"/>
                <a:ea typeface="Times New Roman" pitchFamily="18" charset="0"/>
                <a:cs typeface="Times New Roman" pitchFamily="18" charset="0"/>
              </a:rPr>
              <a:t>2 этап </a:t>
            </a:r>
            <a:r>
              <a:rPr kumimoji="0" lang="ru-RU"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обучение правильно произносить звук в изолированном звучании;</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effectLst/>
                <a:latin typeface="Times New Roman" pitchFamily="18" charset="0"/>
                <a:ea typeface="Times New Roman" pitchFamily="18" charset="0"/>
                <a:cs typeface="Times New Roman" pitchFamily="18" charset="0"/>
              </a:rPr>
              <a:t>3 этап </a:t>
            </a:r>
            <a:r>
              <a:rPr kumimoji="0" lang="ru-RU"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выработка автоматически произносить звук правильно;</a:t>
            </a:r>
            <a:br>
              <a:rPr kumimoji="0" lang="ru-RU"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br>
            <a:r>
              <a:rPr kumimoji="0" lang="ru-RU" b="1" i="0" u="none" strike="noStrike" cap="none" normalizeH="0" baseline="0" dirty="0" smtClean="0">
                <a:ln>
                  <a:noFill/>
                </a:ln>
                <a:effectLst/>
                <a:latin typeface="Times New Roman" pitchFamily="18" charset="0"/>
                <a:ea typeface="Times New Roman" pitchFamily="18" charset="0"/>
                <a:cs typeface="Times New Roman" pitchFamily="18" charset="0"/>
              </a:rPr>
              <a:t>4 этап </a:t>
            </a:r>
            <a:r>
              <a:rPr kumimoji="0" lang="ru-RU"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освоение навыка дифференцировать звуки на слух, что закрепляет умение произносить их правильно.</a:t>
            </a:r>
            <a:endParaRPr kumimoji="0" lang="ru-RU"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1224</Words>
  <Application>Microsoft Office PowerPoint</Application>
  <PresentationFormat>Экран (4:3)</PresentationFormat>
  <Paragraphs>78</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Варианты нарушений речи у детей раннего возраста. </vt:lpstr>
      <vt:lpstr>Варианты нарушений речи у детей раннего возраста. </vt:lpstr>
      <vt:lpstr>Варианты нарушений речи у детей раннего возраста. </vt:lpstr>
      <vt:lpstr>Варианты нарушений речи у детей раннего возраста. </vt:lpstr>
      <vt:lpstr>Варианты нарушений речи у детей раннего возраста. </vt:lpstr>
      <vt:lpstr>Варианты нарушений речи у детей раннего возраста. </vt:lpstr>
      <vt:lpstr>Варианты нарушений речи у детей раннего возраста. </vt:lpstr>
      <vt:lpstr>Варианты нарушений речи у детей раннего возраста. </vt:lpstr>
      <vt:lpstr>Варианты нарушений речи у детей раннего возраста. </vt:lpstr>
      <vt:lpstr>Варианты нарушений речи у детей раннего возраста. </vt:lpstr>
      <vt:lpstr>Варианты нарушений речи у детей раннего возраста.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Варианты нарушений речи у детей раннего возраста.</dc:title>
  <dc:creator>Марина</dc:creator>
  <cp:lastModifiedBy>Марина</cp:lastModifiedBy>
  <cp:revision>5</cp:revision>
  <dcterms:created xsi:type="dcterms:W3CDTF">2023-10-10T14:01:07Z</dcterms:created>
  <dcterms:modified xsi:type="dcterms:W3CDTF">2023-10-10T14:48:17Z</dcterms:modified>
</cp:coreProperties>
</file>