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21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3C73E-3793-4B26-9CBB-5EFEBBD91594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F1EDC-0E3F-42B2-BC8C-906E09281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117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F1EDC-0E3F-42B2-BC8C-906E0928121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981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F1EDC-0E3F-42B2-BC8C-906E0928121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096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9612" y="1556792"/>
            <a:ext cx="720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tx2"/>
                </a:solidFill>
              </a:rPr>
              <a:t>ПСИХОЛОГО-ЛОГОПЕДИЧЕСКАЯ</a:t>
            </a:r>
          </a:p>
          <a:p>
            <a:r>
              <a:rPr lang="ru-RU" sz="4000" dirty="0" smtClean="0">
                <a:solidFill>
                  <a:schemeClr val="tx2"/>
                </a:solidFill>
              </a:rPr>
              <a:t>      НЕДЕЛЯ </a:t>
            </a:r>
            <a:r>
              <a:rPr lang="ru-RU" sz="4000" dirty="0">
                <a:solidFill>
                  <a:schemeClr val="tx2"/>
                </a:solidFill>
              </a:rPr>
              <a:t> </a:t>
            </a:r>
            <a:r>
              <a:rPr lang="ru-RU" sz="4000" dirty="0" smtClean="0">
                <a:solidFill>
                  <a:schemeClr val="tx2"/>
                </a:solidFill>
              </a:rPr>
              <a:t>в детском саду</a:t>
            </a:r>
            <a:endParaRPr lang="ru-RU" sz="4000" dirty="0">
              <a:solidFill>
                <a:schemeClr val="tx2"/>
              </a:solidFill>
            </a:endParaRPr>
          </a:p>
          <a:p>
            <a:r>
              <a:rPr lang="ru-RU" sz="4000" dirty="0" smtClean="0">
                <a:solidFill>
                  <a:schemeClr val="tx2"/>
                </a:solidFill>
              </a:rPr>
              <a:t>   «</a:t>
            </a:r>
            <a:r>
              <a:rPr lang="ru-RU" sz="4000" dirty="0">
                <a:solidFill>
                  <a:schemeClr val="tx2"/>
                </a:solidFill>
              </a:rPr>
              <a:t>Волшебный мир детства»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4149080"/>
            <a:ext cx="57606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smtClean="0"/>
              <a:t>МБДОУ </a:t>
            </a:r>
            <a:r>
              <a:rPr lang="ru-RU" sz="3200" dirty="0"/>
              <a:t>«Казачий  </a:t>
            </a:r>
            <a:r>
              <a:rPr lang="ru-RU" sz="3200" dirty="0" smtClean="0"/>
              <a:t>детский сад</a:t>
            </a:r>
            <a:r>
              <a:rPr lang="ru-RU" sz="3200" dirty="0"/>
              <a:t> </a:t>
            </a:r>
            <a:endParaRPr lang="ru-RU" sz="3200" dirty="0" smtClean="0"/>
          </a:p>
          <a:p>
            <a:r>
              <a:rPr lang="ru-RU" sz="3200" dirty="0" smtClean="0"/>
              <a:t>«</a:t>
            </a:r>
            <a:r>
              <a:rPr lang="ru-RU" sz="3200" dirty="0"/>
              <a:t>Светлячок» </a:t>
            </a:r>
            <a:r>
              <a:rPr lang="ru-RU" sz="3200" dirty="0" smtClean="0"/>
              <a:t>рабочий поселок </a:t>
            </a:r>
            <a:r>
              <a:rPr lang="ru-RU" sz="3200" dirty="0" err="1" smtClean="0"/>
              <a:t>Иловля</a:t>
            </a:r>
            <a:r>
              <a:rPr lang="ru-RU" sz="3200" dirty="0" smtClean="0"/>
              <a:t> Волгоградской области</a:t>
            </a:r>
            <a:endParaRPr lang="ru-RU" sz="3200" dirty="0"/>
          </a:p>
          <a:p>
            <a:r>
              <a:rPr lang="ru-RU" sz="3200" dirty="0" smtClean="0"/>
              <a:t> </a:t>
            </a:r>
            <a:r>
              <a:rPr lang="ru-RU" sz="3200" dirty="0"/>
              <a:t>с 25 марта по 29 марта 2024г.</a:t>
            </a:r>
          </a:p>
        </p:txBody>
      </p:sp>
    </p:spTree>
    <p:extLst>
      <p:ext uri="{BB962C8B-B14F-4D97-AF65-F5344CB8AC3E}">
        <p14:creationId xmlns:p14="http://schemas.microsoft.com/office/powerpoint/2010/main" val="2376772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23\Desktop\для проекта\IMG_20240327_104852_36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43"/>
          <a:stretch/>
        </p:blipFill>
        <p:spPr bwMode="auto">
          <a:xfrm>
            <a:off x="-1" y="2055391"/>
            <a:ext cx="5610387" cy="286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123\Desktop\для проекта\IMG_20240327_104216_72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0" r="10690"/>
          <a:stretch/>
        </p:blipFill>
        <p:spPr bwMode="auto">
          <a:xfrm>
            <a:off x="4498671" y="4695985"/>
            <a:ext cx="4630315" cy="214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123\Desktop\для проекта\IMG_20240327_102803_05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8" r="19036"/>
          <a:stretch/>
        </p:blipFill>
        <p:spPr bwMode="auto">
          <a:xfrm>
            <a:off x="5160936" y="0"/>
            <a:ext cx="3983064" cy="257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123\Desktop\для проекта\IMG_20240327_102553_50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42" b="9022"/>
          <a:stretch/>
        </p:blipFill>
        <p:spPr bwMode="auto">
          <a:xfrm>
            <a:off x="2123729" y="-70148"/>
            <a:ext cx="1872208" cy="267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123\Desktop\для проекта\.trashed-1714117258-IMG_20240327_103904_91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6" b="9700"/>
          <a:stretch/>
        </p:blipFill>
        <p:spPr bwMode="auto">
          <a:xfrm>
            <a:off x="3795409" y="-11875"/>
            <a:ext cx="1406525" cy="258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123\Desktop\для проекта\IMG_20240327_102809_13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2" r="9770" b="26666"/>
          <a:stretch/>
        </p:blipFill>
        <p:spPr bwMode="auto">
          <a:xfrm>
            <a:off x="14710" y="-60354"/>
            <a:ext cx="2109018" cy="262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123\Desktop\для проекта\IMG_20240327_104516_339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4"/>
          <a:stretch/>
        </p:blipFill>
        <p:spPr bwMode="auto">
          <a:xfrm>
            <a:off x="14710" y="4877228"/>
            <a:ext cx="3428749" cy="198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C:\Users\123\Desktop\для проекта\IMG_20240327_104843_159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8" t="15784" r="11695" b="5699"/>
          <a:stretch/>
        </p:blipFill>
        <p:spPr bwMode="auto">
          <a:xfrm>
            <a:off x="5625162" y="2563848"/>
            <a:ext cx="3516933" cy="198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805192" y="4917578"/>
            <a:ext cx="3255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Познавательно-развивающая спартакиада: </a:t>
            </a:r>
          </a:p>
          <a:p>
            <a:r>
              <a:rPr lang="ru-RU" dirty="0" smtClean="0"/>
              <a:t>«Ловкие грамотеи»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374792" y="5991671"/>
            <a:ext cx="1123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Старшие группы: №2 и №9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6479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23\Desktop\для проекта\IMG-20240328-WA00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" t="17749" r="6613" b="9177"/>
          <a:stretch/>
        </p:blipFill>
        <p:spPr bwMode="auto">
          <a:xfrm>
            <a:off x="-30872" y="0"/>
            <a:ext cx="6043651" cy="362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123\Desktop\для проекта\IMG-20240328-WA002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" t="24868" r="13709" b="4201"/>
          <a:stretch/>
        </p:blipFill>
        <p:spPr bwMode="auto">
          <a:xfrm>
            <a:off x="-30872" y="3620730"/>
            <a:ext cx="5178936" cy="323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123\Desktop\для проекта\IMG-20240328-WA002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2" t="19906" r="30001" b="4767"/>
          <a:stretch/>
        </p:blipFill>
        <p:spPr bwMode="auto">
          <a:xfrm>
            <a:off x="5943660" y="2296932"/>
            <a:ext cx="3203848" cy="284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123\Desktop\для проекта\IMG-20240328-WA002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59"/>
          <a:stretch/>
        </p:blipFill>
        <p:spPr bwMode="auto">
          <a:xfrm>
            <a:off x="5148064" y="4694659"/>
            <a:ext cx="3995936" cy="225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123\Desktop\для проекта\IMG-20240328-WA003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7"/>
          <a:stretch/>
        </p:blipFill>
        <p:spPr bwMode="auto">
          <a:xfrm>
            <a:off x="5943660" y="0"/>
            <a:ext cx="1601924" cy="247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123\Desktop\для проекта\IMG-20240328-WA003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9"/>
          <a:stretch/>
        </p:blipFill>
        <p:spPr bwMode="auto">
          <a:xfrm>
            <a:off x="7545584" y="-56760"/>
            <a:ext cx="1712363" cy="247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47664" y="2706445"/>
            <a:ext cx="3255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Познавательно-развивающая спартакиада: </a:t>
            </a:r>
          </a:p>
          <a:p>
            <a:r>
              <a:rPr lang="ru-RU" dirty="0" smtClean="0"/>
              <a:t>«Ловкие грамотеи»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134193" y="3629775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Старшая   группа №7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010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23\Desktop\для проекта\IMG-20240326-WA0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8" b="4915"/>
          <a:stretch/>
        </p:blipFill>
        <p:spPr bwMode="auto">
          <a:xfrm>
            <a:off x="0" y="-7833"/>
            <a:ext cx="3577799" cy="241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123\Desktop\для проекта\IMG-20240327-WA005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2" t="7574" r="3807" b="9822"/>
          <a:stretch/>
        </p:blipFill>
        <p:spPr bwMode="auto">
          <a:xfrm>
            <a:off x="-6099" y="2125482"/>
            <a:ext cx="3583898" cy="238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123\Desktop\для проекта\IMG-20240328-WA00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404" y="3474121"/>
            <a:ext cx="2421732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123\Desktop\для проекта\IMG-20240329-WA00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850" y="26467"/>
            <a:ext cx="2383150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123\Desktop\для проекта\IMG-20240329-WA002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" r="2581" b="18001"/>
          <a:stretch/>
        </p:blipFill>
        <p:spPr bwMode="auto">
          <a:xfrm>
            <a:off x="3203888" y="-7833"/>
            <a:ext cx="3556962" cy="240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123\Desktop\для проекта\IMG-20240327-WA0053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8" t="6613" r="3791" b="11775"/>
          <a:stretch/>
        </p:blipFill>
        <p:spPr bwMode="auto">
          <a:xfrm>
            <a:off x="18235" y="4434333"/>
            <a:ext cx="3559563" cy="246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123\Desktop\для проекта\IMG-20240328-WA001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136" y="3465166"/>
            <a:ext cx="2413435" cy="341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23928" y="2740278"/>
            <a:ext cx="2612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Информационный стенд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6045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4365104"/>
            <a:ext cx="45278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Подготовили и провели: </a:t>
            </a:r>
          </a:p>
          <a:p>
            <a:r>
              <a:rPr lang="ru-RU" sz="2400" dirty="0" smtClean="0"/>
              <a:t>педагог-психолог: Шевякова К.В. </a:t>
            </a:r>
          </a:p>
          <a:p>
            <a:r>
              <a:rPr lang="ru-RU" sz="2400" dirty="0"/>
              <a:t>у</a:t>
            </a:r>
            <a:r>
              <a:rPr lang="ru-RU" sz="2400" dirty="0" smtClean="0"/>
              <a:t>читель-логопед: Глухова И.В.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827687" y="1988840"/>
            <a:ext cx="58144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i="1" dirty="0" smtClean="0">
                <a:solidFill>
                  <a:schemeClr val="tx2"/>
                </a:solidFill>
              </a:rPr>
              <a:t>Спасибо за внимание</a:t>
            </a:r>
            <a:endParaRPr lang="ru-RU" sz="48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64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305342"/>
            <a:ext cx="74888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/>
              <a:t>Цель</a:t>
            </a:r>
            <a:r>
              <a:rPr lang="ru-RU" sz="2400" b="1" dirty="0"/>
              <a:t>:</a:t>
            </a:r>
          </a:p>
          <a:p>
            <a:r>
              <a:rPr lang="ru-RU" sz="2400" dirty="0" smtClean="0"/>
              <a:t>- повысить </a:t>
            </a:r>
            <a:r>
              <a:rPr lang="ru-RU" sz="2400" dirty="0"/>
              <a:t>интерес субъектов </a:t>
            </a:r>
            <a:r>
              <a:rPr lang="ru-RU" sz="2400" dirty="0" err="1" smtClean="0"/>
              <a:t>воспитательно</a:t>
            </a:r>
            <a:r>
              <a:rPr lang="ru-RU" sz="2400" dirty="0"/>
              <a:t>-</a:t>
            </a:r>
            <a:r>
              <a:rPr lang="ru-RU" sz="2400" dirty="0" smtClean="0"/>
              <a:t>образовательного </a:t>
            </a:r>
            <a:r>
              <a:rPr lang="ru-RU" sz="2400" dirty="0"/>
              <a:t>процесса к </a:t>
            </a:r>
            <a:r>
              <a:rPr lang="ru-RU" sz="2400" dirty="0" smtClean="0"/>
              <a:t>психологии и логопедии;</a:t>
            </a:r>
            <a:endParaRPr lang="ru-RU" sz="2400" dirty="0"/>
          </a:p>
          <a:p>
            <a:r>
              <a:rPr lang="ru-RU" sz="2400" dirty="0" smtClean="0"/>
              <a:t>- показать формы психологической и </a:t>
            </a:r>
            <a:r>
              <a:rPr lang="ru-RU" sz="2400" dirty="0"/>
              <a:t>логопедической работы  детского </a:t>
            </a:r>
            <a:r>
              <a:rPr lang="ru-RU" sz="2400" dirty="0" smtClean="0"/>
              <a:t>сада;</a:t>
            </a:r>
            <a:endParaRPr lang="ru-RU" sz="2400" dirty="0"/>
          </a:p>
          <a:p>
            <a:r>
              <a:rPr lang="ru-RU" sz="2400" dirty="0" smtClean="0"/>
              <a:t>- формировать </a:t>
            </a:r>
            <a:r>
              <a:rPr lang="ru-RU" sz="2400" dirty="0"/>
              <a:t>интерес взрослых к миру ребенка, стремление помогать ему в индивидуально-личностном развитии и развитии речи;</a:t>
            </a:r>
          </a:p>
          <a:p>
            <a:r>
              <a:rPr lang="ru-RU" sz="2400" dirty="0" smtClean="0"/>
              <a:t>- повысить</a:t>
            </a:r>
            <a:r>
              <a:rPr lang="ru-RU" sz="2400" dirty="0"/>
              <a:t> психологическую и логопедическую компетентность педагогов и родителей ДОУ;</a:t>
            </a:r>
          </a:p>
          <a:p>
            <a:r>
              <a:rPr lang="ru-RU" sz="2400" dirty="0" smtClean="0"/>
              <a:t>- повышение </a:t>
            </a:r>
            <a:r>
              <a:rPr lang="ru-RU" sz="2400" dirty="0"/>
              <a:t>качества речевого развития воспитанников 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72462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3000"/>
            <a:ext cx="777686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Задачи:</a:t>
            </a:r>
            <a:endParaRPr lang="ru-RU" sz="2400" dirty="0"/>
          </a:p>
          <a:p>
            <a:r>
              <a:rPr lang="ru-RU" sz="2400" dirty="0" smtClean="0"/>
              <a:t>- Формировать представление о </a:t>
            </a:r>
            <a:r>
              <a:rPr lang="ru-RU" sz="2400" dirty="0"/>
              <a:t>важности психологической науки как одной из составляющих о </a:t>
            </a:r>
            <a:r>
              <a:rPr lang="ru-RU" sz="2400" dirty="0" smtClean="0"/>
              <a:t>человеке.</a:t>
            </a:r>
            <a:endParaRPr lang="ru-RU" sz="2400" dirty="0"/>
          </a:p>
          <a:p>
            <a:r>
              <a:rPr lang="ru-RU" sz="2400" dirty="0" smtClean="0"/>
              <a:t>- Создать позитивный эмоциональный настрой.</a:t>
            </a:r>
          </a:p>
          <a:p>
            <a:r>
              <a:rPr lang="ru-RU" sz="2400" dirty="0" smtClean="0"/>
              <a:t>- Развивать </a:t>
            </a:r>
            <a:r>
              <a:rPr lang="ru-RU" sz="2400" dirty="0"/>
              <a:t>речевую активность детей, общую, артикуляционную и мелкую моторику.</a:t>
            </a:r>
          </a:p>
          <a:p>
            <a:pPr lvl="0"/>
            <a:r>
              <a:rPr lang="ru-RU" sz="2400" dirty="0" smtClean="0"/>
              <a:t>- Развивать </a:t>
            </a:r>
            <a:r>
              <a:rPr lang="ru-RU" sz="2400" dirty="0"/>
              <a:t>фонематический </a:t>
            </a:r>
            <a:r>
              <a:rPr lang="ru-RU" sz="2400" dirty="0" smtClean="0"/>
              <a:t>слух, </a:t>
            </a:r>
            <a:r>
              <a:rPr lang="ru-RU" sz="2400" dirty="0"/>
              <a:t>внимание, память, ориентировку в пространстве</a:t>
            </a:r>
            <a:r>
              <a:rPr lang="ru-RU" sz="2400" dirty="0" smtClean="0"/>
              <a:t>.</a:t>
            </a:r>
            <a:endParaRPr lang="ru-RU" sz="2400" dirty="0"/>
          </a:p>
          <a:p>
            <a:pPr lvl="0"/>
            <a:r>
              <a:rPr lang="ru-RU" sz="2400" dirty="0" smtClean="0"/>
              <a:t>- Активизировать </a:t>
            </a:r>
            <a:r>
              <a:rPr lang="ru-RU" sz="2400" dirty="0"/>
              <a:t>совместную деятельность </a:t>
            </a:r>
            <a:r>
              <a:rPr lang="ru-RU" sz="2400" dirty="0" smtClean="0"/>
              <a:t> </a:t>
            </a:r>
            <a:r>
              <a:rPr lang="ru-RU" sz="2400" dirty="0"/>
              <a:t>специалистов и воспитателей ДОУ</a:t>
            </a:r>
            <a:r>
              <a:rPr lang="ru-RU" sz="2400" dirty="0" smtClean="0"/>
              <a:t>.</a:t>
            </a:r>
          </a:p>
          <a:p>
            <a:pPr lvl="0"/>
            <a:r>
              <a:rPr lang="ru-RU" sz="2400" dirty="0" smtClean="0"/>
              <a:t>- Познакомить </a:t>
            </a:r>
            <a:r>
              <a:rPr lang="ru-RU" sz="2400" dirty="0"/>
              <a:t>педагогов ДОУ с особенностями </a:t>
            </a:r>
            <a:r>
              <a:rPr lang="ru-RU" sz="2400" dirty="0" smtClean="0"/>
              <a:t>и формами </a:t>
            </a:r>
            <a:r>
              <a:rPr lang="ru-RU" sz="2400" dirty="0"/>
              <a:t>к</a:t>
            </a:r>
            <a:r>
              <a:rPr lang="ru-RU" sz="2400" dirty="0" smtClean="0"/>
              <a:t>оррекционной работы с детьми.</a:t>
            </a:r>
            <a:endParaRPr lang="ru-RU" sz="2400" dirty="0"/>
          </a:p>
          <a:p>
            <a:pPr lvl="0"/>
            <a:r>
              <a:rPr lang="ru-RU" sz="2400" dirty="0" smtClean="0"/>
              <a:t>- Распространить психологические и логопедические </a:t>
            </a:r>
            <a:r>
              <a:rPr lang="ru-RU" sz="2400" dirty="0"/>
              <a:t>знания среди родителей посредством информации на стенде, печатных буклетов, сайта ДОУ.</a:t>
            </a:r>
          </a:p>
        </p:txBody>
      </p:sp>
    </p:spTree>
    <p:extLst>
      <p:ext uri="{BB962C8B-B14F-4D97-AF65-F5344CB8AC3E}">
        <p14:creationId xmlns:p14="http://schemas.microsoft.com/office/powerpoint/2010/main" val="307824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3869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                    План </a:t>
            </a:r>
            <a:r>
              <a:rPr lang="ru-RU" sz="1400" b="1" dirty="0"/>
              <a:t>мероприятий психолого-логопедической недели «Волшебный мир детства»</a:t>
            </a:r>
          </a:p>
          <a:p>
            <a:r>
              <a:rPr lang="ru-RU" sz="1400" b="1" i="1" dirty="0"/>
              <a:t>Понедельник:</a:t>
            </a:r>
            <a:r>
              <a:rPr lang="ru-RU" sz="1400" dirty="0"/>
              <a:t> </a:t>
            </a:r>
            <a:r>
              <a:rPr lang="ru-RU" sz="1400" dirty="0">
                <a:solidFill>
                  <a:schemeClr val="tx2"/>
                </a:solidFill>
              </a:rPr>
              <a:t>День вежливых слов и настроения. Артикуляционная гимнастика.</a:t>
            </a:r>
          </a:p>
          <a:p>
            <a:r>
              <a:rPr lang="ru-RU" sz="1400" dirty="0"/>
              <a:t>1. Открытие психолого-логопедической недели. Познакомить родителей и сотрудников с мероприятиями на неделю.</a:t>
            </a:r>
          </a:p>
          <a:p>
            <a:r>
              <a:rPr lang="ru-RU" sz="1400" dirty="0"/>
              <a:t>2. Вежливые слова </a:t>
            </a:r>
            <a:r>
              <a:rPr lang="ru-RU" sz="1400" dirty="0" smtClean="0"/>
              <a:t>в нашей жизни. Игра</a:t>
            </a:r>
            <a:r>
              <a:rPr lang="ru-RU" sz="1400" dirty="0"/>
              <a:t> «Ты на след наступай, ребенка ласково называй» (родители, дети, воспитатели).</a:t>
            </a:r>
          </a:p>
          <a:p>
            <a:r>
              <a:rPr lang="ru-RU" sz="1400" dirty="0"/>
              <a:t>3. </a:t>
            </a:r>
            <a:r>
              <a:rPr lang="ru-RU" sz="1400" dirty="0" smtClean="0"/>
              <a:t>Творческая игра: «Мое настроение в детском саду» (дети</a:t>
            </a:r>
            <a:r>
              <a:rPr lang="ru-RU" sz="1400" dirty="0"/>
              <a:t>, воспитатели, специалисты</a:t>
            </a:r>
            <a:r>
              <a:rPr lang="ru-RU" sz="1400" dirty="0" smtClean="0"/>
              <a:t>).</a:t>
            </a:r>
            <a:endParaRPr lang="ru-RU" sz="1400" dirty="0"/>
          </a:p>
          <a:p>
            <a:r>
              <a:rPr lang="ru-RU" sz="1400" dirty="0"/>
              <a:t>4. Артикуляционная гимнастика: сказки о веселом </a:t>
            </a:r>
            <a:r>
              <a:rPr lang="ru-RU" sz="1400" dirty="0" smtClean="0"/>
              <a:t>язычке (</a:t>
            </a:r>
            <a:r>
              <a:rPr lang="ru-RU" sz="1400" dirty="0"/>
              <a:t>дети, воспитатели, специалисты</a:t>
            </a:r>
            <a:r>
              <a:rPr lang="ru-RU" sz="1400" dirty="0" smtClean="0"/>
              <a:t>). </a:t>
            </a:r>
          </a:p>
          <a:p>
            <a:r>
              <a:rPr lang="ru-RU" sz="1400" dirty="0" smtClean="0"/>
              <a:t>5</a:t>
            </a:r>
            <a:r>
              <a:rPr lang="ru-RU" sz="1400" dirty="0"/>
              <a:t>. Информация для родителей: «Артикуляционная гимнастика дома» (значение артикуляционной гимнастики в развитии речи).</a:t>
            </a:r>
          </a:p>
          <a:p>
            <a:r>
              <a:rPr lang="ru-RU" sz="1400" dirty="0"/>
              <a:t>6. Игровые занятия в младших группах ДОУ.</a:t>
            </a:r>
          </a:p>
          <a:p>
            <a:r>
              <a:rPr lang="ru-RU" sz="1400" dirty="0"/>
              <a:t> </a:t>
            </a:r>
            <a:r>
              <a:rPr lang="ru-RU" sz="1400" b="1" i="1" dirty="0" smtClean="0"/>
              <a:t>Вторник</a:t>
            </a:r>
            <a:r>
              <a:rPr lang="ru-RU" sz="1400" b="1" i="1" dirty="0"/>
              <a:t>: </a:t>
            </a:r>
            <a:r>
              <a:rPr lang="ru-RU" sz="1400" dirty="0">
                <a:solidFill>
                  <a:schemeClr val="tx2"/>
                </a:solidFill>
              </a:rPr>
              <a:t>Пальчиками играем, речь развиваем.                                                                                                                                          </a:t>
            </a:r>
            <a:r>
              <a:rPr lang="ru-RU" sz="1400" dirty="0"/>
              <a:t>1. Пальчиковая </a:t>
            </a:r>
            <a:r>
              <a:rPr lang="ru-RU" sz="1400" dirty="0" smtClean="0"/>
              <a:t>гимнастика</a:t>
            </a:r>
            <a:r>
              <a:rPr lang="ru-RU" sz="1400" dirty="0"/>
              <a:t> </a:t>
            </a:r>
            <a:r>
              <a:rPr lang="ru-RU" sz="1400" dirty="0" smtClean="0"/>
              <a:t>(дети</a:t>
            </a:r>
            <a:r>
              <a:rPr lang="ru-RU" sz="1400" dirty="0"/>
              <a:t>, воспитатели, специалисты)</a:t>
            </a:r>
            <a:r>
              <a:rPr lang="ru-RU" sz="1400" dirty="0" smtClean="0"/>
              <a:t> .                                                                                                                                  </a:t>
            </a:r>
          </a:p>
          <a:p>
            <a:r>
              <a:rPr lang="ru-RU" sz="1400" dirty="0" smtClean="0"/>
              <a:t>2</a:t>
            </a:r>
            <a:r>
              <a:rPr lang="ru-RU" sz="1400" dirty="0"/>
              <a:t>. Мои помощники ручки: лепка, конструирование, рисование (воспитатели, дети</a:t>
            </a:r>
            <a:r>
              <a:rPr lang="ru-RU" sz="1400" dirty="0" smtClean="0"/>
              <a:t>).</a:t>
            </a:r>
            <a:endParaRPr lang="ru-RU" sz="1400" dirty="0"/>
          </a:p>
          <a:p>
            <a:r>
              <a:rPr lang="ru-RU" sz="1400" dirty="0"/>
              <a:t>3. Информация для родителей: «Игры дома для развития мелкой моторики».                                                                              </a:t>
            </a:r>
          </a:p>
          <a:p>
            <a:r>
              <a:rPr lang="ru-RU" sz="1400" dirty="0"/>
              <a:t> </a:t>
            </a:r>
            <a:r>
              <a:rPr lang="ru-RU" sz="1400" b="1" i="1" dirty="0" smtClean="0"/>
              <a:t>Среда</a:t>
            </a:r>
            <a:r>
              <a:rPr lang="ru-RU" sz="1400" b="1" i="1" dirty="0"/>
              <a:t>: </a:t>
            </a:r>
            <a:r>
              <a:rPr lang="ru-RU" sz="1400" dirty="0" smtClean="0">
                <a:solidFill>
                  <a:schemeClr val="tx2"/>
                </a:solidFill>
              </a:rPr>
              <a:t>«Здоровье в наших руках».</a:t>
            </a:r>
          </a:p>
          <a:p>
            <a:r>
              <a:rPr lang="ru-RU" sz="1400" dirty="0" smtClean="0"/>
              <a:t>1</a:t>
            </a:r>
            <a:r>
              <a:rPr lang="ru-RU" sz="1400" dirty="0"/>
              <a:t>. Игры на развитие </a:t>
            </a:r>
            <a:r>
              <a:rPr lang="ru-RU" sz="1400" dirty="0" smtClean="0"/>
              <a:t>дыхания</a:t>
            </a:r>
            <a:r>
              <a:rPr lang="ru-RU" sz="1400" dirty="0"/>
              <a:t> (дети, воспитатели, специалисты</a:t>
            </a:r>
            <a:r>
              <a:rPr lang="ru-RU" sz="1400" dirty="0" smtClean="0"/>
              <a:t>).</a:t>
            </a:r>
            <a:endParaRPr lang="ru-RU" sz="1400" dirty="0"/>
          </a:p>
          <a:p>
            <a:r>
              <a:rPr lang="ru-RU" sz="1400" dirty="0"/>
              <a:t>2. </a:t>
            </a:r>
            <a:r>
              <a:rPr lang="ru-RU" sz="1400" dirty="0" smtClean="0"/>
              <a:t>Познавательно-развивающая спартакиада: </a:t>
            </a:r>
            <a:r>
              <a:rPr lang="ru-RU" sz="1400" dirty="0"/>
              <a:t>«Ловкие грамотеи» (2 средние, 2 старшие группы детей, воспитатели, специалисты).</a:t>
            </a:r>
          </a:p>
          <a:p>
            <a:r>
              <a:rPr lang="ru-RU" sz="1400" dirty="0"/>
              <a:t>3. Информация для родителей: Двигательная активность детей. </a:t>
            </a:r>
          </a:p>
          <a:p>
            <a:r>
              <a:rPr lang="ru-RU" sz="1400" b="1" i="1" dirty="0"/>
              <a:t> </a:t>
            </a:r>
            <a:r>
              <a:rPr lang="ru-RU" sz="1400" b="1" i="1" dirty="0" smtClean="0"/>
              <a:t>Четверг</a:t>
            </a:r>
            <a:r>
              <a:rPr lang="ru-RU" sz="1400" dirty="0"/>
              <a:t>: </a:t>
            </a:r>
            <a:r>
              <a:rPr lang="ru-RU" sz="1400" dirty="0">
                <a:solidFill>
                  <a:schemeClr val="tx2"/>
                </a:solidFill>
              </a:rPr>
              <a:t>Развиваемся, играя. </a:t>
            </a:r>
          </a:p>
          <a:p>
            <a:r>
              <a:rPr lang="ru-RU" sz="1400" dirty="0"/>
              <a:t>1</a:t>
            </a:r>
            <a:r>
              <a:rPr lang="ru-RU" sz="1400" dirty="0" smtClean="0"/>
              <a:t>. Информация </a:t>
            </a:r>
            <a:r>
              <a:rPr lang="ru-RU" sz="1400" dirty="0"/>
              <a:t>для родителей: «Игры для развития речи (внимания, памяти, мышления) </a:t>
            </a:r>
            <a:r>
              <a:rPr lang="ru-RU" sz="1400" dirty="0" smtClean="0"/>
              <a:t>по дороге домой».</a:t>
            </a:r>
            <a:endParaRPr lang="ru-RU" sz="1400" dirty="0"/>
          </a:p>
          <a:p>
            <a:r>
              <a:rPr lang="ru-RU" sz="1400" dirty="0" smtClean="0"/>
              <a:t>2.  </a:t>
            </a:r>
            <a:r>
              <a:rPr lang="ru-RU" sz="1400" dirty="0"/>
              <a:t>Познавательно-развивающая спартакиада:</a:t>
            </a:r>
            <a:r>
              <a:rPr lang="ru-RU" sz="1400" dirty="0" smtClean="0"/>
              <a:t> </a:t>
            </a:r>
            <a:r>
              <a:rPr lang="ru-RU" sz="1400" dirty="0"/>
              <a:t>«Ловкие грамотеи» (воспитатели и дети старшей группы </a:t>
            </a:r>
            <a:r>
              <a:rPr lang="ru-RU" sz="1400" dirty="0" smtClean="0"/>
              <a:t>№7, </a:t>
            </a:r>
            <a:r>
              <a:rPr lang="ru-RU" sz="1400" dirty="0"/>
              <a:t>специалисты,)                                                           </a:t>
            </a:r>
          </a:p>
          <a:p>
            <a:r>
              <a:rPr lang="ru-RU" sz="1400" dirty="0"/>
              <a:t>3. Мастер-класс </a:t>
            </a:r>
            <a:r>
              <a:rPr lang="ru-RU" sz="1400" dirty="0" smtClean="0"/>
              <a:t>для педагогов ДОУ:  </a:t>
            </a:r>
            <a:r>
              <a:rPr lang="ru-RU" sz="1400" dirty="0"/>
              <a:t>Речевое развитие детей. Звуковая культура речи, основы грамоты.</a:t>
            </a:r>
          </a:p>
          <a:p>
            <a:r>
              <a:rPr lang="ru-RU" sz="1400" b="1" i="1" dirty="0"/>
              <a:t>Пятница: </a:t>
            </a:r>
            <a:r>
              <a:rPr lang="ru-RU" sz="1400" dirty="0">
                <a:solidFill>
                  <a:schemeClr val="tx2"/>
                </a:solidFill>
              </a:rPr>
              <a:t>Интересная «Неделя»</a:t>
            </a:r>
          </a:p>
          <a:p>
            <a:r>
              <a:rPr lang="ru-RU" sz="1400" dirty="0" smtClean="0"/>
              <a:t>1. Информация </a:t>
            </a:r>
            <a:r>
              <a:rPr lang="ru-RU" sz="1400" dirty="0"/>
              <a:t>для родителей:</a:t>
            </a:r>
            <a:r>
              <a:rPr lang="ru-RU" sz="1400" dirty="0" smtClean="0"/>
              <a:t> </a:t>
            </a:r>
            <a:r>
              <a:rPr lang="ru-RU" sz="1400" dirty="0"/>
              <a:t>Игры для развития </a:t>
            </a:r>
            <a:r>
              <a:rPr lang="ru-RU" sz="1400" dirty="0" smtClean="0"/>
              <a:t>внимания</a:t>
            </a:r>
            <a:r>
              <a:rPr lang="ru-RU" sz="1400" dirty="0"/>
              <a:t>, памяти, </a:t>
            </a:r>
            <a:r>
              <a:rPr lang="ru-RU" sz="1400" dirty="0" smtClean="0"/>
              <a:t>мышления. </a:t>
            </a:r>
            <a:endParaRPr lang="ru-RU" sz="1400" dirty="0"/>
          </a:p>
          <a:p>
            <a:r>
              <a:rPr lang="ru-RU" sz="1400" dirty="0" smtClean="0"/>
              <a:t>2. Подведение </a:t>
            </a:r>
            <a:r>
              <a:rPr lang="ru-RU" sz="1400" dirty="0"/>
              <a:t>итогов психолого-логопедической </a:t>
            </a:r>
            <a:r>
              <a:rPr lang="ru-RU" sz="1400" dirty="0" smtClean="0"/>
              <a:t>недели.</a:t>
            </a:r>
            <a:endParaRPr lang="ru-RU" sz="1400" dirty="0"/>
          </a:p>
          <a:p>
            <a:r>
              <a:rPr lang="ru-RU" sz="1400" dirty="0"/>
              <a:t>Публикация на сайт </a:t>
            </a:r>
            <a:r>
              <a:rPr lang="ru-RU" sz="1400" dirty="0" smtClean="0"/>
              <a:t>ДОУ (педагог-психолог</a:t>
            </a:r>
            <a:r>
              <a:rPr lang="ru-RU" sz="1400" dirty="0"/>
              <a:t>, </a:t>
            </a:r>
            <a:r>
              <a:rPr lang="ru-RU" sz="1400" dirty="0" smtClean="0"/>
              <a:t>учитель-логопед).</a:t>
            </a:r>
          </a:p>
        </p:txBody>
      </p:sp>
    </p:spTree>
    <p:extLst>
      <p:ext uri="{BB962C8B-B14F-4D97-AF65-F5344CB8AC3E}">
        <p14:creationId xmlns:p14="http://schemas.microsoft.com/office/powerpoint/2010/main" val="2382456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23\Desktop\для проекта\IMG-20240325-WA007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25" b="13650"/>
          <a:stretch/>
        </p:blipFill>
        <p:spPr bwMode="auto">
          <a:xfrm>
            <a:off x="34056" y="0"/>
            <a:ext cx="3933849" cy="360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23\Desktop\для проекта\IMG-20240325-WA006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" t="7097" r="475" b="28602"/>
          <a:stretch/>
        </p:blipFill>
        <p:spPr bwMode="auto">
          <a:xfrm>
            <a:off x="5041606" y="-40944"/>
            <a:ext cx="4082503" cy="360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23\Desktop\для проекта\IMG-20240325-WA02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9496"/>
            <a:ext cx="2448272" cy="32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23\Desktop\для проекта\IMG-20240325-WA024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24" b="17716"/>
          <a:stretch/>
        </p:blipFill>
        <p:spPr bwMode="auto">
          <a:xfrm>
            <a:off x="5041607" y="3533494"/>
            <a:ext cx="4082502" cy="332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123\Desktop\для проекта\IMG-20240325-WA024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2" r="15592" b="9033"/>
          <a:stretch/>
        </p:blipFill>
        <p:spPr bwMode="auto">
          <a:xfrm>
            <a:off x="2415716" y="4245826"/>
            <a:ext cx="1821692" cy="264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123\Desktop\для проекта\IMG-20240325-WA024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7" t="14623" r="13011" b="4731"/>
          <a:stretch/>
        </p:blipFill>
        <p:spPr bwMode="auto">
          <a:xfrm>
            <a:off x="4249815" y="4704081"/>
            <a:ext cx="1499522" cy="218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5714" y="3599495"/>
            <a:ext cx="31643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Творческая </a:t>
            </a:r>
            <a:r>
              <a:rPr lang="ru-RU" dirty="0"/>
              <a:t>игра: «Мое настроение в детском саду»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70814" y="1431945"/>
            <a:ext cx="1370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Группа №12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97913" y="4334524"/>
            <a:ext cx="125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Группа №6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49815" y="2852936"/>
            <a:ext cx="1367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Группа №11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0740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23\Desktop\для проекта\IMG-20240325-WA02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" r="6266" b="19355"/>
          <a:stretch/>
        </p:blipFill>
        <p:spPr bwMode="auto">
          <a:xfrm>
            <a:off x="5160645" y="-30573"/>
            <a:ext cx="3983355" cy="35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C:\Users\123\Desktop\для проекта\IMG-20240325-WA024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9" b="22150"/>
          <a:stretch/>
        </p:blipFill>
        <p:spPr bwMode="auto">
          <a:xfrm>
            <a:off x="0" y="-30573"/>
            <a:ext cx="5160645" cy="35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23\Desktop\для проекта\IMG-20240326-WA000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" t="3871" r="51505" b="55484"/>
          <a:stretch/>
        </p:blipFill>
        <p:spPr bwMode="auto">
          <a:xfrm>
            <a:off x="0" y="3521457"/>
            <a:ext cx="3813193" cy="333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23\Desktop\для проекта\IMG-20240326-WA000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" t="16129" r="1936" b="16129"/>
          <a:stretch/>
        </p:blipFill>
        <p:spPr bwMode="auto">
          <a:xfrm>
            <a:off x="3813193" y="3842218"/>
            <a:ext cx="5319922" cy="304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3472886"/>
            <a:ext cx="227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Группы № 7, №2, №9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0245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23\Desktop\для проекта\IMG-20240325-WA02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" y="-7373"/>
            <a:ext cx="3192629" cy="416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23\Desktop\для проекта\IMG-20240325-WA0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031" y="-7373"/>
            <a:ext cx="5943969" cy="445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23\Desktop\для проекта\IMG-20240325-WA018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24" b="11183"/>
          <a:stretch/>
        </p:blipFill>
        <p:spPr bwMode="auto">
          <a:xfrm>
            <a:off x="7403" y="4158543"/>
            <a:ext cx="3192627" cy="269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123\Desktop\для проекта\IMG-20240325-WA019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1" t="7742" r="6616" b="15914"/>
          <a:stretch/>
        </p:blipFill>
        <p:spPr bwMode="auto">
          <a:xfrm>
            <a:off x="7527631" y="4450604"/>
            <a:ext cx="1616369" cy="238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123\Desktop\для проекта\IMG-20240325-WA019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6" b="28565"/>
          <a:stretch/>
        </p:blipFill>
        <p:spPr bwMode="auto">
          <a:xfrm>
            <a:off x="5004048" y="4465752"/>
            <a:ext cx="2643758" cy="240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04755" y="4673326"/>
            <a:ext cx="15841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Игровое занятие: «</a:t>
            </a:r>
            <a:r>
              <a:rPr lang="ru-RU" sz="2000" dirty="0"/>
              <a:t>Д</a:t>
            </a:r>
            <a:r>
              <a:rPr lang="ru-RU" sz="2000" dirty="0" smtClean="0"/>
              <a:t>омашние </a:t>
            </a:r>
            <a:r>
              <a:rPr lang="ru-RU" sz="2000" dirty="0"/>
              <a:t>ж</a:t>
            </a:r>
            <a:r>
              <a:rPr lang="ru-RU" sz="2000" dirty="0" smtClean="0"/>
              <a:t>ивотные»</a:t>
            </a:r>
          </a:p>
          <a:p>
            <a:r>
              <a:rPr lang="ru-RU" sz="2000" dirty="0" smtClean="0"/>
              <a:t>1 младшая группа №3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44637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123\Desktop\для проекта\IMG-20240325-WA012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 bwMode="auto">
          <a:xfrm>
            <a:off x="1" y="9069"/>
            <a:ext cx="2843808" cy="328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23\Desktop\для проекта\IMG-20240325-WA005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27957" b="25000"/>
          <a:stretch/>
        </p:blipFill>
        <p:spPr bwMode="auto">
          <a:xfrm>
            <a:off x="1" y="4365104"/>
            <a:ext cx="4534710" cy="249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123\Desktop\для проекта\IMG-20240325-WA00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93" y="9068"/>
            <a:ext cx="3108530" cy="328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123\Desktop\для проекта\IMG-20240325-WA00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023" y="0"/>
            <a:ext cx="3196982" cy="319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123\Desktop\для проекта\IMG-20240325-WA001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5" t="24731" r="4194" b="6882"/>
          <a:stretch/>
        </p:blipFill>
        <p:spPr bwMode="auto">
          <a:xfrm>
            <a:off x="4473106" y="3130108"/>
            <a:ext cx="4689170" cy="372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397" y="3295247"/>
            <a:ext cx="3851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Игровое занятие : </a:t>
            </a:r>
          </a:p>
          <a:p>
            <a:r>
              <a:rPr lang="ru-RU" sz="2000" dirty="0" smtClean="0"/>
              <a:t>Домашние и дикие животные» </a:t>
            </a:r>
          </a:p>
          <a:p>
            <a:r>
              <a:rPr lang="ru-RU" sz="2000" dirty="0" smtClean="0"/>
              <a:t>2 младшая группа №12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69052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23\Desktop\для проекта\IMG-20240327-WA007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" t="16726" r="6934" b="13603"/>
          <a:stretch/>
        </p:blipFill>
        <p:spPr bwMode="auto">
          <a:xfrm>
            <a:off x="-14747" y="-25908"/>
            <a:ext cx="5162811" cy="348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23\Desktop\для проекта\IMG-20240327-WA007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1" r="29180"/>
          <a:stretch/>
        </p:blipFill>
        <p:spPr bwMode="auto">
          <a:xfrm>
            <a:off x="7308304" y="17505"/>
            <a:ext cx="1835696" cy="292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123\Desktop\для проекта\IMG-20240327-WA007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7" t="4217" r="28387" b="852"/>
          <a:stretch/>
        </p:blipFill>
        <p:spPr bwMode="auto">
          <a:xfrm>
            <a:off x="5202647" y="-25908"/>
            <a:ext cx="2017932" cy="296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123\Desktop\для проекта\IMG-20240327-WA008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0" t="2736" r="5518" b="12102"/>
          <a:stretch/>
        </p:blipFill>
        <p:spPr bwMode="auto">
          <a:xfrm>
            <a:off x="-14748" y="4009572"/>
            <a:ext cx="2064391" cy="284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123\Desktop\для проекта\IMG-20240327-WA0086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" t="18180" r="21290"/>
          <a:stretch/>
        </p:blipFill>
        <p:spPr bwMode="auto">
          <a:xfrm>
            <a:off x="1942363" y="3454169"/>
            <a:ext cx="4166858" cy="339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123\Desktop\для проекта\IMG-20240327-WA0087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6"/>
          <a:stretch/>
        </p:blipFill>
        <p:spPr bwMode="auto">
          <a:xfrm>
            <a:off x="6076230" y="3449178"/>
            <a:ext cx="3067770" cy="33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454169"/>
            <a:ext cx="1942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Средние группы № 6 и №11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202647" y="2861099"/>
            <a:ext cx="3941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Познавательно-развивающая спартакиада: «Ловкие грамотеи»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96110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141</Words>
  <Application>Microsoft Office PowerPoint</Application>
  <PresentationFormat>Экран (4:3)</PresentationFormat>
  <Paragraphs>68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123</cp:lastModifiedBy>
  <cp:revision>21</cp:revision>
  <dcterms:created xsi:type="dcterms:W3CDTF">2024-03-31T17:30:24Z</dcterms:created>
  <dcterms:modified xsi:type="dcterms:W3CDTF">2024-03-31T21:03:53Z</dcterms:modified>
</cp:coreProperties>
</file>