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0" r:id="rId4"/>
    <p:sldId id="258" r:id="rId5"/>
    <p:sldId id="260" r:id="rId6"/>
    <p:sldId id="261" r:id="rId7"/>
    <p:sldId id="262" r:id="rId8"/>
    <p:sldId id="263" r:id="rId9"/>
    <p:sldId id="264" r:id="rId10"/>
    <p:sldId id="265" r:id="rId11"/>
    <p:sldId id="271" r:id="rId12"/>
    <p:sldId id="266" r:id="rId13"/>
    <p:sldId id="272" r:id="rId14"/>
    <p:sldId id="267" r:id="rId15"/>
    <p:sldId id="273" r:id="rId16"/>
    <p:sldId id="268" r:id="rId17"/>
    <p:sldId id="274" r:id="rId18"/>
    <p:sldId id="26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98"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40AB84-E16E-4901-A4D0-7F12E3E26CB8}" type="datetimeFigureOut">
              <a:rPr lang="ru-RU"/>
              <a:pPr>
                <a:defRPr/>
              </a:pPr>
              <a:t>18.02.2019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6D0045-BE65-466B-A6B3-7FDFBE3CEDF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04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D9716-01B1-4B7F-A906-3A7503DEF0FB}"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D18DD0B-28AF-4C43-B7B6-8E63270DA29A}" type="datetimeFigureOut">
              <a:rPr lang="ru-RU"/>
              <a:pPr>
                <a:defRPr/>
              </a:pPr>
              <a:t>18.02.2019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ACD651-4C63-402F-8210-7F50E8F6CEE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7959A90-3CC8-495A-AF97-9A915A60F4BF}" type="datetimeFigureOut">
              <a:rPr lang="ru-RU"/>
              <a:pPr>
                <a:defRPr/>
              </a:pPr>
              <a:t>18.02.2019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93F57F-E90C-460A-B689-8AD00468A4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5C30566-010A-4E82-B4C1-3A0DA7FBBFC3}" type="datetimeFigureOut">
              <a:rPr lang="ru-RU"/>
              <a:pPr>
                <a:defRPr/>
              </a:pPr>
              <a:t>18.02.2019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6B3AD2-102E-4E25-9297-B0011B44B52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1476AF6-31BC-48E3-95F1-E6AC12991413}" type="datetimeFigureOut">
              <a:rPr lang="ru-RU"/>
              <a:pPr>
                <a:defRPr/>
              </a:pPr>
              <a:t>18.02.2019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832987-8D00-41B2-B87B-75FCD9B56A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C8565CD-68AD-408F-9CED-6C269D557AE9}" type="datetimeFigureOut">
              <a:rPr lang="ru-RU"/>
              <a:pPr>
                <a:defRPr/>
              </a:pPr>
              <a:t>18.02.2019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3E472E-9632-4831-ACEE-DC32E0BBC70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117ECAB-5D51-4139-AE60-4B609FE9D29E}" type="datetimeFigureOut">
              <a:rPr lang="ru-RU"/>
              <a:pPr>
                <a:defRPr/>
              </a:pPr>
              <a:t>18.02.2019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85D816-E13C-4B81-BD07-1B1F3C05BD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50373DD-5995-45D9-BA5F-DA68E573A72B}" type="datetimeFigureOut">
              <a:rPr lang="ru-RU"/>
              <a:pPr>
                <a:defRPr/>
              </a:pPr>
              <a:t>18.02.2019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954418-9BAD-4D5D-930A-8B76A2EA2E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13D7EBA9-0099-4EE8-8223-F3C5ECA00F38}" type="datetimeFigureOut">
              <a:rPr lang="ru-RU"/>
              <a:pPr>
                <a:defRPr/>
              </a:pPr>
              <a:t>18.02.2019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402FE1-B2C7-4527-9E01-69C689D6522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74247D-80D4-413C-A6DE-EF14C355F7BF}" type="datetimeFigureOut">
              <a:rPr lang="ru-RU"/>
              <a:pPr>
                <a:defRPr/>
              </a:pPr>
              <a:t>18.02.2019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8FCE404-D0CB-43AB-9F27-457D91BA12D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95DC472-35D1-447F-B8E8-6282C70594C2}" type="datetimeFigureOut">
              <a:rPr lang="ru-RU"/>
              <a:pPr>
                <a:defRPr/>
              </a:pPr>
              <a:t>18.02.2019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31F9B2-FCF3-4DA7-B88D-EB62DFA5A8F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E447781-C8A9-432A-AF04-45E7E39F8F20}" type="datetimeFigureOut">
              <a:rPr lang="ru-RU"/>
              <a:pPr>
                <a:defRPr/>
              </a:pPr>
              <a:t>18.02.2019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5C1689-3833-4072-817D-6F91972C23C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52F083-200E-4391-95FE-8E25B4C7FCAD}" type="datetimeFigureOut">
              <a:rPr lang="ru-RU"/>
              <a:pPr>
                <a:defRPr/>
              </a:pPr>
              <a:t>18.02.2019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91FFA6-89EB-4E94-BF12-72620FED042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5" descr="https://ds03.infourok.ru/uploads/ex/03c3/000051e2-3654c5e2/hello_html_690c3e8b.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1192386" y="915071"/>
            <a:ext cx="6624736" cy="1728192"/>
          </a:xfrm>
        </p:spPr>
        <p:txBody>
          <a:bodyPr rtlCol="0">
            <a:prstTxWarp prst="textWave1">
              <a:avLst>
                <a:gd name="adj1" fmla="val 12500"/>
                <a:gd name="adj2" fmla="val -216"/>
              </a:avLst>
            </a:prstTxWarp>
            <a:normAutofit/>
          </a:bodyPr>
          <a:lstStyle/>
          <a:p>
            <a:pPr eaLnBrk="1" fontAlgn="auto" hangingPunct="1">
              <a:spcAft>
                <a:spcPts val="0"/>
              </a:spcAft>
              <a:defRPr/>
            </a:pPr>
            <a:r>
              <a:rPr lang="ru-RU" sz="3600" dirty="0"/>
              <a:t>В гостях у сказки</a:t>
            </a:r>
          </a:p>
        </p:txBody>
      </p:sp>
      <p:sp>
        <p:nvSpPr>
          <p:cNvPr id="3" name="Подзаголовок 2"/>
          <p:cNvSpPr>
            <a:spLocks noGrp="1"/>
          </p:cNvSpPr>
          <p:nvPr>
            <p:ph type="subTitle" idx="1"/>
          </p:nvPr>
        </p:nvSpPr>
        <p:spPr>
          <a:xfrm>
            <a:off x="1371600" y="2420938"/>
            <a:ext cx="6400800" cy="1871662"/>
          </a:xfrm>
        </p:spPr>
        <p:txBody>
          <a:bodyPr rtlCol="0">
            <a:normAutofit fontScale="92500" lnSpcReduction="10000"/>
          </a:bodyPr>
          <a:lstStyle/>
          <a:p>
            <a:pPr eaLnBrk="1" fontAlgn="auto" hangingPunct="1">
              <a:spcAft>
                <a:spcPts val="0"/>
              </a:spcAft>
              <a:buFont typeface="Arial" pitchFamily="34" charset="0"/>
              <a:buNone/>
              <a:defRPr/>
            </a:pPr>
            <a:r>
              <a:rPr lang="ru-RU" sz="3600" dirty="0">
                <a:solidFill>
                  <a:schemeClr val="tx1"/>
                </a:solidFill>
                <a:effectLst>
                  <a:outerShdw blurRad="50800" dist="38100" dir="5400000" algn="t" rotWithShape="0">
                    <a:prstClr val="black">
                      <a:alpha val="40000"/>
                    </a:prstClr>
                  </a:outerShdw>
                </a:effectLst>
              </a:rPr>
              <a:t>Группа раннего развития №13</a:t>
            </a:r>
          </a:p>
          <a:p>
            <a:pPr eaLnBrk="1" fontAlgn="auto" hangingPunct="1">
              <a:spcAft>
                <a:spcPts val="0"/>
              </a:spcAft>
              <a:buFont typeface="Arial" pitchFamily="34" charset="0"/>
              <a:buNone/>
              <a:defRPr/>
            </a:pPr>
            <a:r>
              <a:rPr lang="ru-RU" sz="2800" dirty="0">
                <a:solidFill>
                  <a:schemeClr val="tx1"/>
                </a:solidFill>
                <a:effectLst>
                  <a:outerShdw blurRad="50800" dist="38100" dir="5400000" algn="t" rotWithShape="0">
                    <a:prstClr val="black">
                      <a:alpha val="40000"/>
                    </a:prstClr>
                  </a:outerShdw>
                </a:effectLst>
              </a:rPr>
              <a:t>Воспитатели: </a:t>
            </a:r>
            <a:r>
              <a:rPr lang="ru-RU" sz="2800" dirty="0" err="1">
                <a:solidFill>
                  <a:schemeClr val="tx1"/>
                </a:solidFill>
                <a:effectLst>
                  <a:outerShdw blurRad="50800" dist="38100" dir="5400000" algn="t" rotWithShape="0">
                    <a:prstClr val="black">
                      <a:alpha val="40000"/>
                    </a:prstClr>
                  </a:outerShdw>
                </a:effectLst>
              </a:rPr>
              <a:t>Сохакян</a:t>
            </a:r>
            <a:r>
              <a:rPr lang="ru-RU" sz="2800" dirty="0">
                <a:solidFill>
                  <a:schemeClr val="tx1"/>
                </a:solidFill>
                <a:effectLst>
                  <a:outerShdw blurRad="50800" dist="38100" dir="5400000" algn="t" rotWithShape="0">
                    <a:prstClr val="black">
                      <a:alpha val="40000"/>
                    </a:prstClr>
                  </a:outerShdw>
                </a:effectLst>
              </a:rPr>
              <a:t> Т.С.</a:t>
            </a:r>
          </a:p>
          <a:p>
            <a:pPr eaLnBrk="1" fontAlgn="auto" hangingPunct="1">
              <a:spcAft>
                <a:spcPts val="0"/>
              </a:spcAft>
              <a:buFont typeface="Arial" pitchFamily="34" charset="0"/>
              <a:buNone/>
              <a:defRPr/>
            </a:pPr>
            <a:r>
              <a:rPr lang="ru-RU" sz="2800" dirty="0">
                <a:solidFill>
                  <a:schemeClr val="tx1"/>
                </a:solidFill>
                <a:effectLst>
                  <a:outerShdw blurRad="50800" dist="38100" dir="5400000" algn="t" rotWithShape="0">
                    <a:prstClr val="black">
                      <a:alpha val="40000"/>
                    </a:prstClr>
                  </a:outerShdw>
                </a:effectLst>
              </a:rPr>
              <a:t>                          </a:t>
            </a:r>
            <a:r>
              <a:rPr lang="ru-RU" sz="2800" dirty="0" err="1">
                <a:solidFill>
                  <a:schemeClr val="tx1"/>
                </a:solidFill>
                <a:effectLst>
                  <a:outerShdw blurRad="50800" dist="38100" dir="5400000" algn="t" rotWithShape="0">
                    <a:prstClr val="black">
                      <a:alpha val="40000"/>
                    </a:prstClr>
                  </a:outerShdw>
                </a:effectLst>
              </a:rPr>
              <a:t>Цибина</a:t>
            </a:r>
            <a:r>
              <a:rPr lang="ru-RU" sz="2800" dirty="0">
                <a:solidFill>
                  <a:schemeClr val="tx1"/>
                </a:solidFill>
                <a:effectLst>
                  <a:outerShdw blurRad="50800" dist="38100" dir="5400000" algn="t" rotWithShape="0">
                    <a:prstClr val="black">
                      <a:alpha val="40000"/>
                    </a:prstClr>
                  </a:outerShdw>
                </a:effectLst>
              </a:rPr>
              <a:t> С.В.</a:t>
            </a:r>
          </a:p>
          <a:p>
            <a:pPr eaLnBrk="1" fontAlgn="auto" hangingPunct="1">
              <a:spcAft>
                <a:spcPts val="0"/>
              </a:spcAft>
              <a:buFont typeface="Arial" pitchFamily="34" charset="0"/>
              <a:buNone/>
              <a:defRPr/>
            </a:pPr>
            <a:r>
              <a:rPr lang="ru-RU" sz="2800" dirty="0">
                <a:solidFill>
                  <a:schemeClr val="tx1"/>
                </a:solidFill>
                <a:effectLst>
                  <a:outerShdw blurRad="50800" dist="38100" dir="5400000" algn="t" rotWithShape="0">
                    <a:prstClr val="black">
                      <a:alpha val="40000"/>
                    </a:prstClr>
                  </a:outerShdw>
                </a:effectLs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858218"/>
          </a:xfrm>
        </p:spPr>
        <p:txBody>
          <a:bodyPr rtlCol="0">
            <a:prstTxWarp prst="textDeflate">
              <a:avLst/>
            </a:prstTxWarp>
            <a:normAutofit/>
          </a:bodyPr>
          <a:lstStyle/>
          <a:p>
            <a:pPr eaLnBrk="1" fontAlgn="auto" hangingPunct="1">
              <a:spcAft>
                <a:spcPts val="0"/>
              </a:spcAft>
              <a:defRPr/>
            </a:pPr>
            <a:r>
              <a:rPr lang="ru-RU" dirty="0"/>
              <a:t>1 неделя</a:t>
            </a:r>
            <a:br>
              <a:rPr lang="ru-RU" dirty="0"/>
            </a:br>
            <a:endParaRPr lang="ru-RU" dirty="0"/>
          </a:p>
        </p:txBody>
      </p:sp>
      <p:sp>
        <p:nvSpPr>
          <p:cNvPr id="3" name="Содержимое 2"/>
          <p:cNvSpPr>
            <a:spLocks noGrp="1"/>
          </p:cNvSpPr>
          <p:nvPr>
            <p:ph idx="1"/>
          </p:nvPr>
        </p:nvSpPr>
        <p:spPr>
          <a:xfrm>
            <a:off x="323850" y="1268413"/>
            <a:ext cx="8362950" cy="3960812"/>
          </a:xfrm>
        </p:spPr>
        <p:txBody>
          <a:bodyPr rtlCol="0">
            <a:normAutofit fontScale="92500" lnSpcReduction="10000"/>
          </a:bodyPr>
          <a:lstStyle/>
          <a:p>
            <a:pPr eaLnBrk="1" fontAlgn="auto" hangingPunct="1">
              <a:spcAft>
                <a:spcPts val="0"/>
              </a:spcAft>
              <a:buFont typeface="Arial" pitchFamily="34" charset="0"/>
              <a:buNone/>
              <a:defRPr/>
            </a:pPr>
            <a:r>
              <a:rPr lang="ru-RU" dirty="0"/>
              <a:t>1</a:t>
            </a:r>
            <a:r>
              <a:rPr lang="ru-RU" dirty="0">
                <a:latin typeface="Times New Roman" pitchFamily="18" charset="0"/>
                <a:cs typeface="Times New Roman" pitchFamily="18" charset="0"/>
              </a:rPr>
              <a:t>. Рассказывание русской народной сказки «Репка», с показом иллюстраций.</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2. Рассказывание сказки детьми с имитацией действий.</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3. Дидактическая игра «Мои любимые сказки».</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4. Драматизация сказки «Репка».</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5. Разучивание пальчиковой игры «Репка».</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6. Использование раскрасок к сказке «Репка».</a:t>
            </a:r>
          </a:p>
          <a:p>
            <a:pPr eaLnBrk="1" fontAlgn="auto" hangingPunct="1">
              <a:spcAft>
                <a:spcPts val="0"/>
              </a:spcAft>
              <a:buFont typeface="Arial" pitchFamily="34" charset="0"/>
              <a:buChar char="•"/>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a:p>
        </p:txBody>
      </p:sp>
      <p:pic>
        <p:nvPicPr>
          <p:cNvPr id="26626" name="Содержимое 3" descr="http://2.bp.blogspot.com/-2Jt9kCCFlu0/Tzj8xr_J8kI/AAAAAAAAgPQ/3R2c6pRrEJg/s1600/998.jpg"/>
          <p:cNvPicPr>
            <a:picLocks noGrp="1"/>
          </p:cNvPicPr>
          <p:nvPr>
            <p:ph idx="1"/>
          </p:nvPr>
        </p:nvPicPr>
        <p:blipFill>
          <a:blip r:embed="rId2"/>
          <a:srcRect/>
          <a:stretch>
            <a:fillRect/>
          </a:stretch>
        </p:blipFill>
        <p:spPr>
          <a:xfrm>
            <a:off x="0" y="0"/>
            <a:ext cx="9144000" cy="6858000"/>
          </a:xfrm>
        </p:spPr>
      </p:pic>
      <p:pic>
        <p:nvPicPr>
          <p:cNvPr id="26630" name="Рисунок 7" descr="http://img0.liveinternet.ru/images/attach/c/2/70/26/70026872_1296490384_15.png"/>
          <p:cNvPicPr>
            <a:picLocks noChangeAspect="1" noChangeArrowheads="1"/>
          </p:cNvPicPr>
          <p:nvPr/>
        </p:nvPicPr>
        <p:blipFill>
          <a:blip r:embed="rId3"/>
          <a:srcRect/>
          <a:stretch>
            <a:fillRect/>
          </a:stretch>
        </p:blipFill>
        <p:spPr bwMode="auto">
          <a:xfrm rot="614288">
            <a:off x="5860119" y="1082325"/>
            <a:ext cx="3051175" cy="4392613"/>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id="{6C29CD64-74E7-4084-818C-D3665866BF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861646"/>
            <a:ext cx="5544616" cy="51347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570186"/>
          </a:xfrm>
        </p:spPr>
        <p:txBody>
          <a:bodyPr rtlCol="0">
            <a:prstTxWarp prst="textDeflate">
              <a:avLst/>
            </a:prstTxWarp>
            <a:normAutofit/>
          </a:bodyPr>
          <a:lstStyle/>
          <a:p>
            <a:pPr eaLnBrk="1" fontAlgn="auto" hangingPunct="1">
              <a:spcAft>
                <a:spcPts val="0"/>
              </a:spcAft>
              <a:defRPr/>
            </a:pPr>
            <a:r>
              <a:rPr lang="ru-RU" dirty="0"/>
              <a:t>2 неделя</a:t>
            </a:r>
            <a:br>
              <a:rPr lang="ru-RU" dirty="0"/>
            </a:br>
            <a:endParaRPr lang="ru-RU" dirty="0"/>
          </a:p>
        </p:txBody>
      </p:sp>
      <p:sp>
        <p:nvSpPr>
          <p:cNvPr id="3" name="Содержимое 2"/>
          <p:cNvSpPr>
            <a:spLocks noGrp="1"/>
          </p:cNvSpPr>
          <p:nvPr>
            <p:ph idx="1"/>
          </p:nvPr>
        </p:nvSpPr>
        <p:spPr>
          <a:xfrm>
            <a:off x="323850" y="908050"/>
            <a:ext cx="8362950" cy="5545138"/>
          </a:xfrm>
        </p:spPr>
        <p:txBody>
          <a:bodyPr rtlCol="0">
            <a:normAutofit fontScale="55000" lnSpcReduction="20000"/>
          </a:bodyPr>
          <a:lstStyle/>
          <a:p>
            <a:pPr eaLnBrk="1" fontAlgn="auto" hangingPunct="1">
              <a:spcAft>
                <a:spcPts val="0"/>
              </a:spcAft>
              <a:buFont typeface="Arial" pitchFamily="34" charset="0"/>
              <a:buNone/>
              <a:defRPr/>
            </a:pPr>
            <a:r>
              <a:rPr lang="ru-RU" dirty="0"/>
              <a:t> </a:t>
            </a:r>
            <a:r>
              <a:rPr lang="ru-RU" sz="4400" dirty="0">
                <a:latin typeface="Times New Roman" pitchFamily="18" charset="0"/>
                <a:cs typeface="Times New Roman" pitchFamily="18" charset="0"/>
              </a:rPr>
              <a:t>1. Рассказывание русской народной сказки «Колобок» с показом иллюстраций.</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2. Рисование «Колобок».</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3. Драматизация сказки «Колобок».</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игровые упражнения:</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«Пройти по дорожке колобка» - упражнять в ходьбе по ограниченной площади, развивать чувство равновесия, ловкость, глазомер.</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«Колобок» - закреплять у детей умение становиться в круг, постепенно расширять и сужать его.</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«Догони колобка» - приучать бегать в разных направлениях, не задевать друг друга, ловить мяч, развивать внимание и выдержку</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4. Разучивание песенки колобка.</a:t>
            </a:r>
          </a:p>
          <a:p>
            <a:pPr eaLnBrk="1" fontAlgn="auto" hangingPunct="1">
              <a:spcAft>
                <a:spcPts val="0"/>
              </a:spcAft>
              <a:buFont typeface="Arial" pitchFamily="34" charset="0"/>
              <a:buNone/>
              <a:defRPr/>
            </a:pPr>
            <a:r>
              <a:rPr lang="ru-RU" sz="4400" dirty="0">
                <a:latin typeface="Times New Roman" pitchFamily="18" charset="0"/>
                <a:cs typeface="Times New Roman" pitchFamily="18" charset="0"/>
              </a:rPr>
              <a:t>5. Использование раскрасок к сказке «Колобок</a:t>
            </a:r>
            <a:r>
              <a:rPr lang="ru-RU" dirty="0">
                <a:latin typeface="Times New Roman" pitchFamily="18" charset="0"/>
                <a:cs typeface="Times New Roman" pitchFamily="18" charset="0"/>
              </a:rPr>
              <a:t>».</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ru-RU"/>
          </a:p>
        </p:txBody>
      </p:sp>
      <p:pic>
        <p:nvPicPr>
          <p:cNvPr id="28674" name="Содержимое 3" descr="http://2.bp.blogspot.com/-2Jt9kCCFlu0/Tzj8xr_J8kI/AAAAAAAAgPQ/3R2c6pRrEJg/s1600/998.jpg"/>
          <p:cNvPicPr>
            <a:picLocks noGrp="1"/>
          </p:cNvPicPr>
          <p:nvPr>
            <p:ph idx="1"/>
          </p:nvPr>
        </p:nvPicPr>
        <p:blipFill>
          <a:blip r:embed="rId2"/>
          <a:srcRect/>
          <a:stretch>
            <a:fillRect/>
          </a:stretch>
        </p:blipFill>
        <p:spPr>
          <a:xfrm>
            <a:off x="0" y="0"/>
            <a:ext cx="9144000" cy="6858000"/>
          </a:xfrm>
        </p:spPr>
      </p:pic>
      <p:pic>
        <p:nvPicPr>
          <p:cNvPr id="28678" name="Рисунок 10" descr="http://img-fotki.yandex.ru/get/9829/23869276.12b/0_a970c_826b24cd_XL.png"/>
          <p:cNvPicPr>
            <a:picLocks noChangeAspect="1" noChangeArrowheads="1"/>
          </p:cNvPicPr>
          <p:nvPr/>
        </p:nvPicPr>
        <p:blipFill>
          <a:blip r:embed="rId3"/>
          <a:srcRect l="10091" r="13354"/>
          <a:stretch>
            <a:fillRect/>
          </a:stretch>
        </p:blipFill>
        <p:spPr bwMode="auto">
          <a:xfrm>
            <a:off x="0" y="3429000"/>
            <a:ext cx="3132138" cy="3429000"/>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60B0CFB2-4176-4CE1-8239-815FCAE240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74638"/>
            <a:ext cx="4546848" cy="3010346"/>
          </a:xfrm>
          <a:prstGeom prst="rect">
            <a:avLst/>
          </a:prstGeom>
        </p:spPr>
      </p:pic>
      <p:pic>
        <p:nvPicPr>
          <p:cNvPr id="5" name="Рисунок 4">
            <a:extLst>
              <a:ext uri="{FF2B5EF4-FFF2-40B4-BE49-F238E27FC236}">
                <a16:creationId xmlns:a16="http://schemas.microsoft.com/office/drawing/2014/main" id="{579C9C60-62A1-4B36-9838-DC2FE5BBC4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3704" y="2492896"/>
            <a:ext cx="4546848" cy="40904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498178"/>
          </a:xfrm>
        </p:spPr>
        <p:txBody>
          <a:bodyPr rtlCol="0">
            <a:prstTxWarp prst="textDeflate">
              <a:avLst/>
            </a:prstTxWarp>
            <a:normAutofit/>
          </a:bodyPr>
          <a:lstStyle/>
          <a:p>
            <a:pPr eaLnBrk="1" fontAlgn="auto" hangingPunct="1">
              <a:spcAft>
                <a:spcPts val="0"/>
              </a:spcAft>
              <a:defRPr/>
            </a:pPr>
            <a:r>
              <a:rPr lang="ru-RU" dirty="0"/>
              <a:t>3 неделя</a:t>
            </a:r>
            <a:br>
              <a:rPr lang="ru-RU" dirty="0"/>
            </a:br>
            <a:endParaRPr lang="ru-RU" dirty="0"/>
          </a:p>
        </p:txBody>
      </p:sp>
      <p:sp>
        <p:nvSpPr>
          <p:cNvPr id="3" name="Содержимое 2"/>
          <p:cNvSpPr>
            <a:spLocks noGrp="1"/>
          </p:cNvSpPr>
          <p:nvPr>
            <p:ph idx="1"/>
          </p:nvPr>
        </p:nvSpPr>
        <p:spPr>
          <a:xfrm>
            <a:off x="457200" y="1268413"/>
            <a:ext cx="8229600" cy="4105275"/>
          </a:xfrm>
        </p:spPr>
        <p:txBody>
          <a:bodyPr rtlCol="0">
            <a:normAutofit fontScale="92500" lnSpcReduction="10000"/>
          </a:bodyPr>
          <a:lstStyle/>
          <a:p>
            <a:pPr eaLnBrk="1" fontAlgn="auto" hangingPunct="1">
              <a:spcAft>
                <a:spcPts val="0"/>
              </a:spcAft>
              <a:buFont typeface="Arial" pitchFamily="34" charset="0"/>
              <a:buNone/>
              <a:defRPr/>
            </a:pPr>
            <a:r>
              <a:rPr lang="ru-RU" dirty="0"/>
              <a:t>1. </a:t>
            </a:r>
            <a:r>
              <a:rPr lang="ru-RU" dirty="0">
                <a:latin typeface="Times New Roman" pitchFamily="18" charset="0"/>
                <a:cs typeface="Times New Roman" pitchFamily="18" charset="0"/>
              </a:rPr>
              <a:t>Чтение сказки «Теремок» с показом иллюстраций.</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2. Игра «Кто лишний».</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3. Драматизация сказки «Теремок».</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4. Дидактическая игра «Собери сказку из частей».</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5. Аппликация теремок.</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6. Использование раскрасок к сказке «Теремок».</a:t>
            </a:r>
          </a:p>
          <a:p>
            <a:pPr eaLnBrk="1" fontAlgn="auto" hangingPunct="1">
              <a:spcAft>
                <a:spcPts val="0"/>
              </a:spcAft>
              <a:buFont typeface="Arial" pitchFamily="34" charset="0"/>
              <a:buChar char="•"/>
              <a:defRPr/>
            </a:pP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endParaRPr lang="ru-RU"/>
          </a:p>
        </p:txBody>
      </p:sp>
      <p:pic>
        <p:nvPicPr>
          <p:cNvPr id="30722" name="Содержимое 3" descr="http://2.bp.blogspot.com/-2Jt9kCCFlu0/Tzj8xr_J8kI/AAAAAAAAgPQ/3R2c6pRrEJg/s1600/998.jpg"/>
          <p:cNvPicPr>
            <a:picLocks noGrp="1"/>
          </p:cNvPicPr>
          <p:nvPr>
            <p:ph idx="1"/>
          </p:nvPr>
        </p:nvPicPr>
        <p:blipFill>
          <a:blip r:embed="rId2"/>
          <a:srcRect/>
          <a:stretch>
            <a:fillRect/>
          </a:stretch>
        </p:blipFill>
        <p:spPr>
          <a:xfrm>
            <a:off x="0" y="0"/>
            <a:ext cx="9144000" cy="6858000"/>
          </a:xfrm>
        </p:spPr>
      </p:pic>
      <p:pic>
        <p:nvPicPr>
          <p:cNvPr id="30723" name="Рисунок 5" descr="C:\Users\Никита\Desktop\45\20170421_170311.jpg"/>
          <p:cNvPicPr>
            <a:picLocks noChangeAspect="1" noChangeArrowheads="1"/>
          </p:cNvPicPr>
          <p:nvPr/>
        </p:nvPicPr>
        <p:blipFill>
          <a:blip r:embed="rId3"/>
          <a:srcRect/>
          <a:stretch>
            <a:fillRect/>
          </a:stretch>
        </p:blipFill>
        <p:spPr bwMode="auto">
          <a:xfrm>
            <a:off x="683568" y="548681"/>
            <a:ext cx="6780064" cy="5760640"/>
          </a:xfrm>
          <a:prstGeom prst="rect">
            <a:avLst/>
          </a:prstGeom>
          <a:noFill/>
          <a:ln w="9525">
            <a:noFill/>
            <a:miter lim="800000"/>
            <a:headEnd/>
            <a:tailEnd/>
          </a:ln>
        </p:spPr>
      </p:pic>
      <p:pic>
        <p:nvPicPr>
          <p:cNvPr id="30726" name="Рисунок 12" descr="https://prikolnye-kartinki.ru/img/picture/Oct/25/e0b9ad6ef559d4f30c3e7131fd047a26/5.jpg"/>
          <p:cNvPicPr>
            <a:picLocks noChangeAspect="1" noChangeArrowheads="1"/>
          </p:cNvPicPr>
          <p:nvPr/>
        </p:nvPicPr>
        <p:blipFill>
          <a:blip r:embed="rId4"/>
          <a:srcRect t="5116"/>
          <a:stretch>
            <a:fillRect/>
          </a:stretch>
        </p:blipFill>
        <p:spPr bwMode="auto">
          <a:xfrm>
            <a:off x="7693493" y="5000003"/>
            <a:ext cx="1401763" cy="1728788"/>
          </a:xfrm>
          <a:prstGeom prst="rect">
            <a:avLst/>
          </a:prstGeom>
          <a:noFill/>
          <a:ln w="9525">
            <a:noFill/>
            <a:miter lim="800000"/>
            <a:headEnd/>
            <a:tailEnd/>
          </a:ln>
        </p:spPr>
      </p:pic>
      <p:pic>
        <p:nvPicPr>
          <p:cNvPr id="30727" name="Рисунок 13" descr="https://ds04.infourok.ru/uploads/ex/135a/0004e1d1-f3043f52/hello_html_m77f46b55.png"/>
          <p:cNvPicPr>
            <a:picLocks noChangeAspect="1" noChangeArrowheads="1"/>
          </p:cNvPicPr>
          <p:nvPr/>
        </p:nvPicPr>
        <p:blipFill>
          <a:blip r:embed="rId5"/>
          <a:srcRect l="11389" t="17191" r="8333" b="5659"/>
          <a:stretch>
            <a:fillRect/>
          </a:stretch>
        </p:blipFill>
        <p:spPr bwMode="auto">
          <a:xfrm>
            <a:off x="7463632" y="116632"/>
            <a:ext cx="1331912" cy="17002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a:t>РЕЗУЛЬТАТ  РЕАЛИЗАЦИИ  ПРОЕКТА</a:t>
            </a:r>
          </a:p>
        </p:txBody>
      </p:sp>
      <p:sp>
        <p:nvSpPr>
          <p:cNvPr id="3" name="Содержимое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ru-RU" dirty="0">
                <a:latin typeface="Times New Roman" pitchFamily="18" charset="0"/>
                <a:cs typeface="Times New Roman" pitchFamily="18" charset="0"/>
              </a:rPr>
              <a:t>1. Детьми были созданы творческие работы по прочитанным произведениям.</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2. Повысилась творческая, игровая и социальная активность при организации самостоятельной деятельности.</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3. Организованы сюжетно - ролевые, подвижные, дидактические игры, игры драматизации.</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4. Оформлена консультация в родительском уголке по теме: «Значение сказки для развития ребенка».</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5.Создание презентации.</a:t>
            </a:r>
          </a:p>
          <a:p>
            <a:pPr eaLnBrk="1" fontAlgn="auto" hangingPunct="1">
              <a:spcAft>
                <a:spcPts val="0"/>
              </a:spcAft>
              <a:buFont typeface="Arial" pitchFamily="34" charset="0"/>
              <a:buNone/>
              <a:defRPr/>
            </a:pP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C89531DA-01B1-4E7C-A9E1-DE601FE6E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3529215"/>
            <a:ext cx="4320480" cy="2673261"/>
          </a:xfrm>
          <a:prstGeom prst="rect">
            <a:avLst/>
          </a:prstGeom>
        </p:spPr>
      </p:pic>
      <p:pic>
        <p:nvPicPr>
          <p:cNvPr id="4" name="Рисунок 3" descr="http://v.foto.radikal.ru/0705/28/83241615f45f.png">
            <a:extLst>
              <a:ext uri="{FF2B5EF4-FFF2-40B4-BE49-F238E27FC236}">
                <a16:creationId xmlns:a16="http://schemas.microsoft.com/office/drawing/2014/main" id="{88B58731-85B7-4E63-BE71-0D49CB12DFE6}"/>
              </a:ext>
            </a:extLst>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 name="Рисунок 6">
            <a:extLst>
              <a:ext uri="{FF2B5EF4-FFF2-40B4-BE49-F238E27FC236}">
                <a16:creationId xmlns:a16="http://schemas.microsoft.com/office/drawing/2014/main" id="{B94FD4D6-7482-4A7D-A327-751D75F68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39796"/>
            <a:ext cx="5256584" cy="2996952"/>
          </a:xfrm>
          <a:prstGeom prst="rect">
            <a:avLst/>
          </a:prstGeom>
        </p:spPr>
      </p:pic>
    </p:spTree>
    <p:extLst>
      <p:ext uri="{BB962C8B-B14F-4D97-AF65-F5344CB8AC3E}">
        <p14:creationId xmlns:p14="http://schemas.microsoft.com/office/powerpoint/2010/main" val="162215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3" descr="http://bigslide.ru/images/21/20933/960/img1.jpg"/>
          <p:cNvPicPr>
            <a:picLocks noGrp="1"/>
          </p:cNvPicPr>
          <p:nvPr>
            <p:ph idx="4294967295"/>
          </p:nvPr>
        </p:nvPicPr>
        <p:blipFill>
          <a:blip r:embed="rId2"/>
          <a:srcRect l="4810" t="4701" r="4916" b="5769"/>
          <a:stretch>
            <a:fillRect/>
          </a:stretch>
        </p:blipFill>
        <p:spPr>
          <a:xfrm>
            <a:off x="0" y="0"/>
            <a:ext cx="9144000" cy="6858000"/>
          </a:xfrm>
        </p:spPr>
      </p:pic>
      <p:sp>
        <p:nvSpPr>
          <p:cNvPr id="2" name="Заголовок 1"/>
          <p:cNvSpPr>
            <a:spLocks noGrp="1"/>
          </p:cNvSpPr>
          <p:nvPr>
            <p:ph type="title" idx="4294967295"/>
          </p:nvPr>
        </p:nvSpPr>
        <p:spPr>
          <a:xfrm>
            <a:off x="0" y="274638"/>
            <a:ext cx="8229600" cy="1143000"/>
          </a:xfrm>
        </p:spPr>
        <p:txBody>
          <a:bodyPr rtlCol="0">
            <a:prstTxWarp prst="textDeflate">
              <a:avLst/>
            </a:prstTxWarp>
            <a:normAutofit/>
          </a:bodyPr>
          <a:lstStyle/>
          <a:p>
            <a:pPr eaLnBrk="1" fontAlgn="auto" hangingPunct="1">
              <a:spcAft>
                <a:spcPts val="0"/>
              </a:spcAft>
              <a:defRPr/>
            </a:pPr>
            <a:r>
              <a:rPr lang="ru-RU" dirty="0"/>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descr="http://mir-otkritki.ru/_ph/24/6599426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Заголовок 1"/>
          <p:cNvSpPr>
            <a:spLocks noGrp="1"/>
          </p:cNvSpPr>
          <p:nvPr>
            <p:ph type="title"/>
          </p:nvPr>
        </p:nvSpPr>
        <p:spPr>
          <a:xfrm>
            <a:off x="395288" y="-460375"/>
            <a:ext cx="8147050" cy="920750"/>
          </a:xfrm>
        </p:spPr>
        <p:txBody>
          <a:bodyPr/>
          <a:lstStyle/>
          <a:p>
            <a:pPr eaLnBrk="1" hangingPunct="1"/>
            <a:endParaRPr lang="ru-RU"/>
          </a:p>
        </p:txBody>
      </p:sp>
      <p:sp>
        <p:nvSpPr>
          <p:cNvPr id="3" name="Содержимое 2"/>
          <p:cNvSpPr>
            <a:spLocks noGrp="1"/>
          </p:cNvSpPr>
          <p:nvPr>
            <p:ph idx="1"/>
          </p:nvPr>
        </p:nvSpPr>
        <p:spPr>
          <a:xfrm>
            <a:off x="474663" y="1144811"/>
            <a:ext cx="7427167" cy="3960441"/>
          </a:xfrm>
        </p:spPr>
        <p:txBody>
          <a:bodyPr rtlCol="0">
            <a:noAutofit/>
            <a:scene3d>
              <a:camera prst="isometricOffAxis1Right"/>
              <a:lightRig rig="threePt" dir="t"/>
            </a:scene3d>
          </a:bodyPr>
          <a:lstStyle/>
          <a:p>
            <a:pPr algn="just" eaLnBrk="1" fontAlgn="auto" hangingPunct="1">
              <a:spcAft>
                <a:spcPts val="0"/>
              </a:spcAft>
              <a:buFont typeface="Arial" pitchFamily="34" charset="0"/>
              <a:buNone/>
              <a:defRPr/>
            </a:pPr>
            <a:r>
              <a:rPr lang="ru-RU" sz="2800" dirty="0">
                <a:latin typeface="Times New Roman" pitchFamily="18" charset="0"/>
                <a:cs typeface="Times New Roman" pitchFamily="18" charset="0"/>
              </a:rPr>
              <a:t>    Сказка - необходимый элемент духовной жизни ребёнка. Входя в мир чудес и волшебства, ребёнок погружается в глубины своей души. Русские народные сказки, вводя детей в круг необыкновенных событий, превращений, происходящих с их героями, выражают глубокие моральные идеи. Они учат доброму отношению к людям, показывают высокие чувства и стремления.</a:t>
            </a:r>
          </a:p>
          <a:p>
            <a:pPr eaLnBrk="1" fontAlgn="auto" hangingPunct="1">
              <a:spcAft>
                <a:spcPts val="0"/>
              </a:spcAft>
              <a:buFont typeface="Arial" pitchFamily="34" charset="0"/>
              <a:buNone/>
              <a:defRPr/>
            </a:pPr>
            <a:r>
              <a:rPr lang="ru-RU" sz="2800" dirty="0"/>
              <a:t> </a:t>
            </a:r>
          </a:p>
          <a:p>
            <a:pPr eaLnBrk="1" fontAlgn="auto" hangingPunct="1">
              <a:spcAft>
                <a:spcPts val="0"/>
              </a:spcAft>
              <a:buFont typeface="Arial" pitchFamily="34" charset="0"/>
              <a:buChar char="•"/>
              <a:defRPr/>
            </a:pP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9" descr="http://2.bp.blogspot.com/-2Jt9kCCFlu0/Tzj8xr_J8kI/AAAAAAAAgPQ/3R2c6pRrEJg/s1600/99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90" name="Рисунок 7" descr="https://img-fotki.yandex.ru/get/4418/4243123.2e/0_87799_9875fe64_orig.png"/>
          <p:cNvPicPr>
            <a:picLocks noChangeAspect="1" noChangeArrowheads="1"/>
          </p:cNvPicPr>
          <p:nvPr/>
        </p:nvPicPr>
        <p:blipFill>
          <a:blip r:embed="rId3"/>
          <a:srcRect/>
          <a:stretch>
            <a:fillRect/>
          </a:stretch>
        </p:blipFill>
        <p:spPr bwMode="auto">
          <a:xfrm>
            <a:off x="6372225" y="2636838"/>
            <a:ext cx="2771775" cy="4032250"/>
          </a:xfrm>
          <a:prstGeom prst="rect">
            <a:avLst/>
          </a:prstGeom>
          <a:noFill/>
          <a:ln w="9525">
            <a:noFill/>
            <a:miter lim="800000"/>
            <a:headEnd/>
            <a:tailEnd/>
          </a:ln>
        </p:spPr>
      </p:pic>
      <p:pic>
        <p:nvPicPr>
          <p:cNvPr id="16391" name="Рисунок 8" descr="http://foneyes.ru/img/picture/Jun/14/d5c1a7091b624a78696645a449cdd897/8.jpg"/>
          <p:cNvPicPr>
            <a:picLocks noChangeAspect="1" noChangeArrowheads="1"/>
          </p:cNvPicPr>
          <p:nvPr/>
        </p:nvPicPr>
        <p:blipFill>
          <a:blip r:embed="rId4"/>
          <a:srcRect/>
          <a:stretch>
            <a:fillRect/>
          </a:stretch>
        </p:blipFill>
        <p:spPr bwMode="auto">
          <a:xfrm>
            <a:off x="0" y="3284538"/>
            <a:ext cx="2876550" cy="3362325"/>
          </a:xfrm>
          <a:prstGeom prst="rect">
            <a:avLst/>
          </a:prstGeom>
          <a:noFill/>
          <a:ln w="9525">
            <a:noFill/>
            <a:miter lim="800000"/>
            <a:headEnd/>
            <a:tailEnd/>
          </a:ln>
        </p:spPr>
      </p:pic>
      <p:pic>
        <p:nvPicPr>
          <p:cNvPr id="11" name="Рисунок 10">
            <a:extLst>
              <a:ext uri="{FF2B5EF4-FFF2-40B4-BE49-F238E27FC236}">
                <a16:creationId xmlns:a16="http://schemas.microsoft.com/office/drawing/2014/main" id="{13BB148E-969C-47EB-96D8-17CA69368A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92299"/>
            <a:ext cx="3851031" cy="3192240"/>
          </a:xfrm>
          <a:prstGeom prst="rect">
            <a:avLst/>
          </a:prstGeom>
        </p:spPr>
      </p:pic>
      <p:pic>
        <p:nvPicPr>
          <p:cNvPr id="17" name="Рисунок 16">
            <a:extLst>
              <a:ext uri="{FF2B5EF4-FFF2-40B4-BE49-F238E27FC236}">
                <a16:creationId xmlns:a16="http://schemas.microsoft.com/office/drawing/2014/main" id="{4B5C6C48-31A4-4B37-AA18-F2518918D1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3109" y="2445221"/>
            <a:ext cx="2876550" cy="43204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a:t>АКТУАЛЬНОСТЬ ПРОЕКТА</a:t>
            </a:r>
            <a:br>
              <a:rPr lang="ru-RU" dirty="0"/>
            </a:br>
            <a:endParaRPr lang="ru-RU" dirty="0"/>
          </a:p>
        </p:txBody>
      </p:sp>
      <p:sp>
        <p:nvSpPr>
          <p:cNvPr id="3" name="Содержимое 2"/>
          <p:cNvSpPr>
            <a:spLocks noGrp="1"/>
          </p:cNvSpPr>
          <p:nvPr>
            <p:ph idx="1"/>
          </p:nvPr>
        </p:nvSpPr>
        <p:spPr>
          <a:xfrm>
            <a:off x="0" y="908050"/>
            <a:ext cx="8243888" cy="5113338"/>
          </a:xfrm>
        </p:spPr>
        <p:txBody>
          <a:bodyPr rtlCol="0">
            <a:normAutofit fontScale="77500" lnSpcReduction="20000"/>
          </a:bodyPr>
          <a:lstStyle/>
          <a:p>
            <a:pPr eaLnBrk="1" fontAlgn="auto" hangingPunct="1">
              <a:spcAft>
                <a:spcPts val="0"/>
              </a:spcAft>
              <a:buFont typeface="Arial" pitchFamily="34" charset="0"/>
              <a:buNone/>
              <a:defRPr/>
            </a:pPr>
            <a:r>
              <a:rPr lang="ru-RU" dirty="0"/>
              <a:t>    </a:t>
            </a:r>
            <a:r>
              <a:rPr lang="ru-RU" dirty="0">
                <a:latin typeface="Times New Roman" pitchFamily="18" charset="0"/>
                <a:cs typeface="Times New Roman" pitchFamily="18" charset="0"/>
              </a:rPr>
              <a:t>Формирование речи является одной из главных задач речевого воспитания дошкольника, так как играет большую роль в формировании личности. Для развития речи ребенка необходимо использовать различные игры, занятия, сказки. Именно сказки являются прекрасным материалом для обучения детей младшего дошкольного возраста развитию речи. Из сказок дети берут много различных знаний: первые представления об окружающем мире, о взаимосвязи человека и природы, сказки позволяют увидеть добро и зло.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a:t>
            </a:r>
          </a:p>
          <a:p>
            <a:pPr eaLnBrk="1" fontAlgn="auto" hangingPunct="1">
              <a:spcAft>
                <a:spcPts val="0"/>
              </a:spcAft>
              <a:buFont typeface="Arial" pitchFamily="34" charset="0"/>
              <a:buNone/>
              <a:defRPr/>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descr="http://v.foto.radikal.ru/0705/28/83241615f45f.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827584" y="476672"/>
            <a:ext cx="7560840" cy="1224136"/>
          </a:xfrm>
        </p:spPr>
        <p:txBody>
          <a:bodyPr rtlCol="0">
            <a:prstTxWarp prst="textDeflate">
              <a:avLst/>
            </a:prstTxWarp>
            <a:normAutofit fontScale="90000"/>
          </a:bodyPr>
          <a:lstStyle/>
          <a:p>
            <a:pPr eaLnBrk="1" fontAlgn="auto" hangingPunct="1">
              <a:spcAft>
                <a:spcPts val="0"/>
              </a:spcAft>
              <a:defRPr/>
            </a:pPr>
            <a:r>
              <a:rPr lang="ru-RU" dirty="0"/>
              <a:t>ЦЕЛЬ ПРОЕКТА</a:t>
            </a:r>
            <a:br>
              <a:rPr lang="ru-RU" dirty="0"/>
            </a:br>
            <a:endParaRPr lang="ru-RU" dirty="0"/>
          </a:p>
        </p:txBody>
      </p:sp>
      <p:sp>
        <p:nvSpPr>
          <p:cNvPr id="19459" name="Содержимое 2"/>
          <p:cNvSpPr>
            <a:spLocks noGrp="1"/>
          </p:cNvSpPr>
          <p:nvPr>
            <p:ph idx="1"/>
          </p:nvPr>
        </p:nvSpPr>
        <p:spPr/>
        <p:txBody>
          <a:bodyPr/>
          <a:lstStyle/>
          <a:p>
            <a:pPr eaLnBrk="1" hangingPunct="1">
              <a:buFont typeface="Arial" charset="0"/>
              <a:buNone/>
            </a:pPr>
            <a:r>
              <a:rPr lang="ru-RU"/>
              <a:t>    Развитие интереса к сказкам, создание условий для активного использования сказок в деятельности детей, вовлечение детей в активную речевую работу.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74663" y="266700"/>
            <a:ext cx="8229600" cy="1143000"/>
          </a:xfrm>
        </p:spPr>
        <p:txBody>
          <a:bodyPr rtlCol="0">
            <a:prstTxWarp prst="textDeflate">
              <a:avLst/>
            </a:prstTxWarp>
            <a:normAutofit fontScale="90000"/>
          </a:bodyPr>
          <a:lstStyle/>
          <a:p>
            <a:pPr eaLnBrk="1" fontAlgn="auto" hangingPunct="1">
              <a:spcAft>
                <a:spcPts val="0"/>
              </a:spcAft>
              <a:defRPr/>
            </a:pPr>
            <a:r>
              <a:rPr lang="ru-RU" dirty="0"/>
              <a:t>ЗАДАЧИ ПРОЕКТА</a:t>
            </a:r>
            <a:br>
              <a:rPr lang="ru-RU" dirty="0"/>
            </a:br>
            <a:endParaRPr lang="ru-RU" dirty="0"/>
          </a:p>
        </p:txBody>
      </p:sp>
      <p:sp>
        <p:nvSpPr>
          <p:cNvPr id="3" name="Содержимое 2"/>
          <p:cNvSpPr>
            <a:spLocks noGrp="1"/>
          </p:cNvSpPr>
          <p:nvPr>
            <p:ph idx="1"/>
          </p:nvPr>
        </p:nvSpPr>
        <p:spPr>
          <a:xfrm>
            <a:off x="0" y="1196975"/>
            <a:ext cx="8316913" cy="4929188"/>
          </a:xfrm>
        </p:spPr>
        <p:txBody>
          <a:bodyPr rtlCol="0">
            <a:normAutofit fontScale="77500" lnSpcReduction="20000"/>
          </a:bodyPr>
          <a:lstStyle/>
          <a:p>
            <a:pPr eaLnBrk="1" fontAlgn="auto" hangingPunct="1">
              <a:spcAft>
                <a:spcPts val="0"/>
              </a:spcAft>
              <a:buFont typeface="Arial" pitchFamily="34" charset="0"/>
              <a:buNone/>
              <a:defRPr/>
            </a:pPr>
            <a:r>
              <a:rPr lang="ru-RU" dirty="0"/>
              <a:t>      • </a:t>
            </a:r>
            <a:r>
              <a:rPr lang="ru-RU" dirty="0">
                <a:latin typeface="Times New Roman" pitchFamily="18" charset="0"/>
                <a:cs typeface="Times New Roman" pitchFamily="18" charset="0"/>
              </a:rPr>
              <a:t>Способствовать формированию интереса к книгам, произведениям устного народного творчества – сказкам.</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     • Развивать речевую активность детей, обогащать словарный запас.</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Научить отражать содержание сказок в играх, драматизациях, театрализованной деятельности.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Развивать у детей эмоциональную отзывчивость, внимание, любознательность.</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Учить играть дружно, вместе, не ссориться.</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Дать родителям знания о влиянии сказок на речь ребенка через папки-передвижки, информацию на сайте.</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Привлечь родителей к активному участию в проекте.</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a:t>ПРЕДПОЛОГАЕМЫЙ  РЕЗУЛЬТАТ</a:t>
            </a:r>
            <a:br>
              <a:rPr lang="ru-RU" dirty="0"/>
            </a:br>
            <a:endParaRPr lang="ru-RU" dirty="0"/>
          </a:p>
        </p:txBody>
      </p:sp>
      <p:sp>
        <p:nvSpPr>
          <p:cNvPr id="22531" name="Содержимое 2"/>
          <p:cNvSpPr>
            <a:spLocks noGrp="1"/>
          </p:cNvSpPr>
          <p:nvPr>
            <p:ph idx="1"/>
          </p:nvPr>
        </p:nvSpPr>
        <p:spPr/>
        <p:txBody>
          <a:bodyPr/>
          <a:lstStyle/>
          <a:p>
            <a:pPr eaLnBrk="1" hangingPunct="1">
              <a:buFont typeface="Arial" charset="0"/>
              <a:buNone/>
            </a:pPr>
            <a:r>
              <a:rPr lang="ru-RU"/>
              <a:t>• </a:t>
            </a:r>
            <a:r>
              <a:rPr lang="ru-RU">
                <a:latin typeface="Times New Roman" pitchFamily="18" charset="0"/>
                <a:cs typeface="Times New Roman" pitchFamily="18" charset="0"/>
              </a:rPr>
              <a:t>получение дополнительных знаний о сказках;</a:t>
            </a:r>
          </a:p>
          <a:p>
            <a:pPr eaLnBrk="1" hangingPunct="1">
              <a:buFont typeface="Arial" charset="0"/>
              <a:buNone/>
            </a:pPr>
            <a:r>
              <a:rPr lang="ru-RU">
                <a:latin typeface="Times New Roman" pitchFamily="18" charset="0"/>
                <a:cs typeface="Times New Roman" pitchFamily="18" charset="0"/>
              </a:rPr>
              <a:t>• развитие у детей познавательной активности, творческих способностей, коммуникативных навыков;</a:t>
            </a:r>
          </a:p>
          <a:p>
            <a:pPr eaLnBrk="1" hangingPunct="1">
              <a:buFont typeface="Arial" charset="0"/>
              <a:buNone/>
            </a:pPr>
            <a:r>
              <a:rPr lang="ru-RU">
                <a:latin typeface="Times New Roman" pitchFamily="18" charset="0"/>
                <a:cs typeface="Times New Roman" pitchFamily="18" charset="0"/>
              </a:rPr>
              <a:t>• развитие детского художественного творчества.</a:t>
            </a:r>
          </a:p>
          <a:p>
            <a:pPr eaLnBrk="1" hangingPunct="1"/>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prstTxWarp prst="textDeflate">
              <a:avLst/>
            </a:prstTxWarp>
            <a:noAutofit/>
          </a:bodyPr>
          <a:lstStyle/>
          <a:p>
            <a:pPr eaLnBrk="1" fontAlgn="auto" hangingPunct="1">
              <a:spcAft>
                <a:spcPts val="0"/>
              </a:spcAft>
              <a:defRPr/>
            </a:pPr>
            <a:r>
              <a:rPr lang="ru-RU" sz="3600" dirty="0"/>
              <a:t>ПРОДОЛЖИТЕЛЬНОСТЬ ПРОЕКТА</a:t>
            </a:r>
            <a:br>
              <a:rPr lang="ru-RU" sz="3600" dirty="0"/>
            </a:br>
            <a:endParaRPr lang="ru-RU" sz="3600" dirty="0"/>
          </a:p>
        </p:txBody>
      </p:sp>
      <p:sp>
        <p:nvSpPr>
          <p:cNvPr id="3" name="Содержимое 2"/>
          <p:cNvSpPr>
            <a:spLocks noGrp="1"/>
          </p:cNvSpPr>
          <p:nvPr>
            <p:ph idx="1"/>
          </p:nvPr>
        </p:nvSpPr>
        <p:spPr>
          <a:xfrm>
            <a:off x="457200" y="1196975"/>
            <a:ext cx="8229600" cy="4929188"/>
          </a:xfrm>
        </p:spPr>
        <p:txBody>
          <a:bodyPr rtlCol="0">
            <a:normAutofit fontScale="70000" lnSpcReduction="20000"/>
          </a:bodyPr>
          <a:lstStyle/>
          <a:p>
            <a:pPr algn="ctr" eaLnBrk="1" fontAlgn="auto" hangingPunct="1">
              <a:spcAft>
                <a:spcPts val="0"/>
              </a:spcAft>
              <a:buFont typeface="Arial" pitchFamily="34" charset="0"/>
              <a:buNone/>
              <a:defRPr/>
            </a:pPr>
            <a:r>
              <a:rPr lang="ru-RU" dirty="0">
                <a:latin typeface="Times New Roman" pitchFamily="18" charset="0"/>
                <a:cs typeface="Times New Roman" pitchFamily="18" charset="0"/>
              </a:rPr>
              <a:t>Краткосрочный – 3 недели.</a:t>
            </a:r>
          </a:p>
          <a:p>
            <a:pPr algn="ctr" eaLnBrk="1" fontAlgn="auto" hangingPunct="1">
              <a:spcAft>
                <a:spcPts val="0"/>
              </a:spcAft>
              <a:buFont typeface="Arial" pitchFamily="34" charset="0"/>
              <a:buNone/>
              <a:defRPr/>
            </a:pPr>
            <a:r>
              <a:rPr lang="ru-RU" dirty="0">
                <a:latin typeface="Times New Roman" pitchFamily="18" charset="0"/>
                <a:cs typeface="Times New Roman" pitchFamily="18" charset="0"/>
              </a:rPr>
              <a:t> </a:t>
            </a:r>
          </a:p>
          <a:p>
            <a:pPr algn="ctr" eaLnBrk="1" fontAlgn="auto" hangingPunct="1">
              <a:spcAft>
                <a:spcPts val="0"/>
              </a:spcAft>
              <a:buFont typeface="Arial" pitchFamily="34" charset="0"/>
              <a:buNone/>
              <a:defRPr/>
            </a:pPr>
            <a:r>
              <a:rPr lang="ru-RU" dirty="0">
                <a:latin typeface="Times New Roman" pitchFamily="18" charset="0"/>
                <a:cs typeface="Times New Roman" pitchFamily="18" charset="0"/>
              </a:rPr>
              <a:t>ПРЕДМЕТ  ИССЛЕДОВАНИЯ</a:t>
            </a:r>
          </a:p>
          <a:p>
            <a:pPr algn="ctr" eaLnBrk="1" fontAlgn="auto" hangingPunct="1">
              <a:spcAft>
                <a:spcPts val="0"/>
              </a:spcAft>
              <a:buFont typeface="Arial" pitchFamily="34" charset="0"/>
              <a:buNone/>
              <a:defRPr/>
            </a:pPr>
            <a:r>
              <a:rPr lang="ru-RU" dirty="0">
                <a:latin typeface="Times New Roman" pitchFamily="18" charset="0"/>
                <a:cs typeface="Times New Roman" pitchFamily="18" charset="0"/>
              </a:rPr>
              <a:t>Сказки</a:t>
            </a:r>
          </a:p>
          <a:p>
            <a:pPr eaLnBrk="1" fontAlgn="auto" hangingPunct="1">
              <a:spcAft>
                <a:spcPts val="0"/>
              </a:spcAft>
              <a:buFont typeface="Arial" pitchFamily="34" charset="0"/>
              <a:buNone/>
              <a:defRPr/>
            </a:pPr>
            <a:endParaRPr lang="ru-RU" dirty="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ru-RU" dirty="0">
                <a:latin typeface="Times New Roman" pitchFamily="18" charset="0"/>
                <a:cs typeface="Times New Roman" pitchFamily="18" charset="0"/>
              </a:rPr>
              <a:t> УЧАСТНИКИ ПРОЕКТА</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Дети группы раннего развития</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участвуют в разных видах деятельности (познавательной, игровой, практической).</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Воспитатели: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осуществляет педагогическое просвещение родителей; организует деятельность детей и родителей.</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Родители: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участвуют в совместной деятельности; делятся опытом с другими.</a:t>
            </a:r>
          </a:p>
          <a:p>
            <a:pPr eaLnBrk="1" fontAlgn="auto" hangingPunct="1">
              <a:spcAft>
                <a:spcPts val="0"/>
              </a:spcAft>
              <a:buFont typeface="Arial" pitchFamily="34" charset="0"/>
              <a:buNone/>
              <a:defRPr/>
            </a:pPr>
            <a:endParaRPr lang="ru-RU" dirty="0"/>
          </a:p>
          <a:p>
            <a:pPr eaLnBrk="1" fontAlgn="auto" hangingPunct="1">
              <a:spcAft>
                <a:spcPts val="0"/>
              </a:spcAft>
              <a:buFont typeface="Arial" pitchFamily="34" charset="0"/>
              <a:buChar char="•"/>
              <a:defRPr/>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descr="http://v.foto.radikal.ru/0705/28/83241615f45f.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a:t>ФОРМЫ РЕАЛИЗАЦИИ</a:t>
            </a:r>
            <a:br>
              <a:rPr lang="ru-RU" dirty="0"/>
            </a:br>
            <a:endParaRPr lang="ru-RU" dirty="0"/>
          </a:p>
        </p:txBody>
      </p:sp>
      <p:sp>
        <p:nvSpPr>
          <p:cNvPr id="3" name="Содержимое 2"/>
          <p:cNvSpPr>
            <a:spLocks noGrp="1"/>
          </p:cNvSpPr>
          <p:nvPr>
            <p:ph idx="1"/>
          </p:nvPr>
        </p:nvSpPr>
        <p:spPr>
          <a:xfrm>
            <a:off x="0" y="981075"/>
            <a:ext cx="8686800" cy="4824413"/>
          </a:xfrm>
        </p:spPr>
        <p:txBody>
          <a:bodyPr rtlCol="0">
            <a:normAutofit fontScale="92500"/>
          </a:bodyPr>
          <a:lstStyle/>
          <a:p>
            <a:pPr eaLnBrk="1" fontAlgn="auto" hangingPunct="1">
              <a:spcAft>
                <a:spcPts val="0"/>
              </a:spcAft>
              <a:buFont typeface="Arial" pitchFamily="34" charset="0"/>
              <a:buNone/>
              <a:defRPr/>
            </a:pPr>
            <a:r>
              <a:rPr lang="ru-RU" dirty="0"/>
              <a:t>    • </a:t>
            </a:r>
            <a:r>
              <a:rPr lang="ru-RU" dirty="0">
                <a:latin typeface="Times New Roman" pitchFamily="18" charset="0"/>
                <a:cs typeface="Times New Roman" pitchFamily="18" charset="0"/>
              </a:rPr>
              <a:t>Беседы с детьми и родителями;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Консультация для родителей через папки - передвижки.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Организация тематических центров по проекту;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Игровая деятельность;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Выполнение работ по изобразительной деятельности;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Чтение, прослушивание и просмотр сказок.</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Совместная деятельность по конструированию.</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Организация физ. досугов.</a:t>
            </a:r>
          </a:p>
          <a:p>
            <a:pPr eaLnBrk="1" fontAlgn="auto" hangingPunct="1">
              <a:spcAft>
                <a:spcPts val="0"/>
              </a:spcAft>
              <a:buFont typeface="Arial" pitchFamily="34" charset="0"/>
              <a:buChar char="•"/>
              <a:defRPr/>
            </a:pP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545</Words>
  <Application>Microsoft Office PowerPoint</Application>
  <PresentationFormat>Экран (4:3)</PresentationFormat>
  <Paragraphs>64</Paragraphs>
  <Slides>18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В гостях у сказки</vt:lpstr>
      <vt:lpstr>Презентация PowerPoint</vt:lpstr>
      <vt:lpstr>Презентация PowerPoint</vt:lpstr>
      <vt:lpstr>АКТУАЛЬНОСТЬ ПРОЕКТА </vt:lpstr>
      <vt:lpstr>ЦЕЛЬ ПРОЕКТА </vt:lpstr>
      <vt:lpstr>ЗАДАЧИ ПРОЕКТА </vt:lpstr>
      <vt:lpstr>ПРЕДПОЛОГАЕМЫЙ  РЕЗУЛЬТАТ </vt:lpstr>
      <vt:lpstr>ПРОДОЛЖИТЕЛЬНОСТЬ ПРОЕКТА </vt:lpstr>
      <vt:lpstr>ФОРМЫ РЕАЛИЗАЦИИ </vt:lpstr>
      <vt:lpstr>1 неделя </vt:lpstr>
      <vt:lpstr>Презентация PowerPoint</vt:lpstr>
      <vt:lpstr>2 неделя </vt:lpstr>
      <vt:lpstr>Презентация PowerPoint</vt:lpstr>
      <vt:lpstr>3 неделя </vt:lpstr>
      <vt:lpstr>Презентация PowerPoint</vt:lpstr>
      <vt:lpstr>РЕЗУЛЬТАТ  РЕАЛИЗАЦИИ  ПРОЕКТА</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гостях у сказки</dc:title>
  <dc:creator>Никита</dc:creator>
  <cp:lastModifiedBy>пк</cp:lastModifiedBy>
  <cp:revision>35</cp:revision>
  <dcterms:created xsi:type="dcterms:W3CDTF">2017-05-01T12:40:17Z</dcterms:created>
  <dcterms:modified xsi:type="dcterms:W3CDTF">2019-02-18T06:48:25Z</dcterms:modified>
</cp:coreProperties>
</file>