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0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40D4D-7F21-4542-A351-DC67F6EC520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0838A-6F72-4C9B-8BCE-C1E2C39B05DD}">
      <dgm:prSet custT="1"/>
      <dgm:spPr>
        <a:ln>
          <a:noFill/>
        </a:ln>
      </dgm:spPr>
      <dgm:t>
        <a:bodyPr/>
        <a:lstStyle/>
        <a:p>
          <a:pPr rtl="0"/>
          <a:r>
            <a:rPr lang="ru-RU" sz="1800" b="1" dirty="0" smtClean="0"/>
            <a:t>КРОВОТЕЧЕНИЕ</a:t>
          </a:r>
          <a:endParaRPr lang="ru-RU" sz="1800" b="1" dirty="0"/>
        </a:p>
      </dgm:t>
    </dgm:pt>
    <dgm:pt modelId="{AFF5E3AC-498D-46C0-A197-C0F0F31E0B01}" type="parTrans" cxnId="{E55EA2D2-DD33-448A-A974-349DD11C8721}">
      <dgm:prSet/>
      <dgm:spPr/>
      <dgm:t>
        <a:bodyPr/>
        <a:lstStyle/>
        <a:p>
          <a:endParaRPr lang="ru-RU"/>
        </a:p>
      </dgm:t>
    </dgm:pt>
    <dgm:pt modelId="{168F439D-47E8-4509-BB31-CB0E84642CBD}" type="sibTrans" cxnId="{E55EA2D2-DD33-448A-A974-349DD11C8721}">
      <dgm:prSet/>
      <dgm:spPr/>
      <dgm:t>
        <a:bodyPr/>
        <a:lstStyle/>
        <a:p>
          <a:endParaRPr lang="ru-RU"/>
        </a:p>
      </dgm:t>
    </dgm:pt>
    <dgm:pt modelId="{B5D4112E-D40E-4460-8258-299A39CE822B}">
      <dgm:prSet custT="1"/>
      <dgm:spPr>
        <a:ln>
          <a:noFill/>
        </a:ln>
      </dgm:spPr>
      <dgm:t>
        <a:bodyPr/>
        <a:lstStyle/>
        <a:p>
          <a:pPr rtl="0"/>
          <a:r>
            <a:rPr lang="ru-RU" sz="1600" b="1" dirty="0" smtClean="0"/>
            <a:t>Артериальное</a:t>
          </a:r>
          <a:endParaRPr lang="ru-RU" sz="1600" b="1" dirty="0"/>
        </a:p>
      </dgm:t>
    </dgm:pt>
    <dgm:pt modelId="{971B3AAF-FA98-43A9-9559-8E3C250A43B0}" type="parTrans" cxnId="{C437F683-FF40-4CC3-85E5-6FF3FABB245F}">
      <dgm:prSet/>
      <dgm:spPr/>
      <dgm:t>
        <a:bodyPr/>
        <a:lstStyle/>
        <a:p>
          <a:endParaRPr lang="ru-RU"/>
        </a:p>
      </dgm:t>
    </dgm:pt>
    <dgm:pt modelId="{A7F7B375-FA42-4C8D-AEB7-1992F07EA527}" type="sibTrans" cxnId="{C437F683-FF40-4CC3-85E5-6FF3FABB245F}">
      <dgm:prSet/>
      <dgm:spPr/>
      <dgm:t>
        <a:bodyPr/>
        <a:lstStyle/>
        <a:p>
          <a:endParaRPr lang="ru-RU"/>
        </a:p>
      </dgm:t>
    </dgm:pt>
    <dgm:pt modelId="{03E79B52-E32D-4E24-8AA2-3677D33B6CB5}">
      <dgm:prSet custT="1"/>
      <dgm:spPr>
        <a:ln>
          <a:noFill/>
        </a:ln>
      </dgm:spPr>
      <dgm:t>
        <a:bodyPr/>
        <a:lstStyle/>
        <a:p>
          <a:pPr rtl="0"/>
          <a:r>
            <a:rPr lang="ru-RU" sz="1600" b="1" dirty="0" smtClean="0"/>
            <a:t>Венозное</a:t>
          </a:r>
          <a:endParaRPr lang="ru-RU" sz="1600" b="1" dirty="0"/>
        </a:p>
      </dgm:t>
    </dgm:pt>
    <dgm:pt modelId="{9B36AEE9-8208-45FF-9065-84752EE884ED}" type="parTrans" cxnId="{16F7339D-12AC-4576-94B0-8967FF9DCF51}">
      <dgm:prSet/>
      <dgm:spPr/>
      <dgm:t>
        <a:bodyPr/>
        <a:lstStyle/>
        <a:p>
          <a:endParaRPr lang="ru-RU"/>
        </a:p>
      </dgm:t>
    </dgm:pt>
    <dgm:pt modelId="{90AAB3E2-5716-4D82-8B8B-E20FF40DA10E}" type="sibTrans" cxnId="{16F7339D-12AC-4576-94B0-8967FF9DCF51}">
      <dgm:prSet/>
      <dgm:spPr/>
      <dgm:t>
        <a:bodyPr/>
        <a:lstStyle/>
        <a:p>
          <a:endParaRPr lang="ru-RU"/>
        </a:p>
      </dgm:t>
    </dgm:pt>
    <dgm:pt modelId="{A07FC60C-CDA8-4B6F-A074-C4C89C542CD1}">
      <dgm:prSet custT="1"/>
      <dgm:spPr>
        <a:ln>
          <a:noFill/>
        </a:ln>
      </dgm:spPr>
      <dgm:t>
        <a:bodyPr/>
        <a:lstStyle/>
        <a:p>
          <a:pPr rtl="0"/>
          <a:r>
            <a:rPr lang="ru-RU" sz="1600" b="1" dirty="0" smtClean="0"/>
            <a:t>Капиллярное</a:t>
          </a:r>
          <a:endParaRPr lang="ru-RU" sz="1600" b="1" dirty="0"/>
        </a:p>
      </dgm:t>
    </dgm:pt>
    <dgm:pt modelId="{74AE4093-BFCA-42C4-8C55-70BAE3DBBFDD}" type="sibTrans" cxnId="{E39F6F41-0977-4333-8176-638CF633A9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037096C-3130-4672-B20E-F4BDB1D3C8FB}" type="parTrans" cxnId="{E39F6F41-0977-4333-8176-638CF633A961}">
      <dgm:prSet/>
      <dgm:spPr/>
      <dgm:t>
        <a:bodyPr/>
        <a:lstStyle/>
        <a:p>
          <a:endParaRPr lang="ru-RU"/>
        </a:p>
      </dgm:t>
    </dgm:pt>
    <dgm:pt modelId="{266E978A-E473-4EF0-8373-879F6D6CFD89}" type="pres">
      <dgm:prSet presAssocID="{AD840D4D-7F21-4542-A351-DC67F6EC52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774720C-B69D-4B5D-8264-94F0ECA4F5E1}" type="pres">
      <dgm:prSet presAssocID="{A180838A-6F72-4C9B-8BCE-C1E2C39B05DD}" presName="root" presStyleCnt="0">
        <dgm:presLayoutVars>
          <dgm:chMax/>
          <dgm:chPref val="4"/>
        </dgm:presLayoutVars>
      </dgm:prSet>
      <dgm:spPr/>
    </dgm:pt>
    <dgm:pt modelId="{B09B4160-1BB1-4604-9E41-2868B850F8A8}" type="pres">
      <dgm:prSet presAssocID="{A180838A-6F72-4C9B-8BCE-C1E2C39B05DD}" presName="rootComposite" presStyleCnt="0">
        <dgm:presLayoutVars/>
      </dgm:prSet>
      <dgm:spPr/>
    </dgm:pt>
    <dgm:pt modelId="{13DA8ED9-6FE5-4F8A-BC5D-2FEB9BDF3C9C}" type="pres">
      <dgm:prSet presAssocID="{A180838A-6F72-4C9B-8BCE-C1E2C39B05DD}" presName="rootText" presStyleLbl="node0" presStyleIdx="0" presStyleCnt="4" custAng="16200000" custScaleX="482589" custScaleY="861368" custLinFactX="-72126" custLinFactY="-893507" custLinFactNeighborX="-100000" custLinFactNeighborY="-9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C406BFB-6575-42CA-BCBF-EA4E709B672D}" type="pres">
      <dgm:prSet presAssocID="{A180838A-6F72-4C9B-8BCE-C1E2C39B05DD}" presName="childShape" presStyleCnt="0">
        <dgm:presLayoutVars>
          <dgm:chMax val="0"/>
          <dgm:chPref val="0"/>
        </dgm:presLayoutVars>
      </dgm:prSet>
      <dgm:spPr/>
    </dgm:pt>
    <dgm:pt modelId="{FB0DE7CC-5415-4E38-B242-60BD589A5629}" type="pres">
      <dgm:prSet presAssocID="{A07FC60C-CDA8-4B6F-A074-C4C89C542CD1}" presName="root" presStyleCnt="0">
        <dgm:presLayoutVars>
          <dgm:chMax/>
          <dgm:chPref val="4"/>
        </dgm:presLayoutVars>
      </dgm:prSet>
      <dgm:spPr/>
    </dgm:pt>
    <dgm:pt modelId="{B9B609C6-A8CD-49BB-BDEB-D835D2088823}" type="pres">
      <dgm:prSet presAssocID="{A07FC60C-CDA8-4B6F-A074-C4C89C542CD1}" presName="rootComposite" presStyleCnt="0">
        <dgm:presLayoutVars/>
      </dgm:prSet>
      <dgm:spPr/>
    </dgm:pt>
    <dgm:pt modelId="{E5A1C552-043C-46E2-9964-55A768A8049F}" type="pres">
      <dgm:prSet presAssocID="{A07FC60C-CDA8-4B6F-A074-C4C89C542CD1}" presName="rootText" presStyleLbl="node0" presStyleIdx="1" presStyleCnt="4" custAng="0" custScaleX="388667" custScaleY="815327" custLinFactX="-132468" custLinFactY="-1318318" custLinFactNeighborX="-200000" custLinFactNeighborY="-14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5E11B4E-269B-4931-AEA1-F2684838A85C}" type="pres">
      <dgm:prSet presAssocID="{A07FC60C-CDA8-4B6F-A074-C4C89C542CD1}" presName="childShape" presStyleCnt="0">
        <dgm:presLayoutVars>
          <dgm:chMax val="0"/>
          <dgm:chPref val="0"/>
        </dgm:presLayoutVars>
      </dgm:prSet>
      <dgm:spPr/>
    </dgm:pt>
    <dgm:pt modelId="{AAB72D5D-A482-41A2-8706-A111F84D069A}" type="pres">
      <dgm:prSet presAssocID="{B5D4112E-D40E-4460-8258-299A39CE822B}" presName="root" presStyleCnt="0">
        <dgm:presLayoutVars>
          <dgm:chMax/>
          <dgm:chPref val="4"/>
        </dgm:presLayoutVars>
      </dgm:prSet>
      <dgm:spPr/>
    </dgm:pt>
    <dgm:pt modelId="{B00B19F1-A1D2-472E-9D6B-B6DD031822FD}" type="pres">
      <dgm:prSet presAssocID="{B5D4112E-D40E-4460-8258-299A39CE822B}" presName="rootComposite" presStyleCnt="0">
        <dgm:presLayoutVars/>
      </dgm:prSet>
      <dgm:spPr/>
    </dgm:pt>
    <dgm:pt modelId="{D3F7730C-4A08-4944-88BC-A0A1333E73E3}" type="pres">
      <dgm:prSet presAssocID="{B5D4112E-D40E-4460-8258-299A39CE822B}" presName="rootText" presStyleLbl="node0" presStyleIdx="2" presStyleCnt="4" custAng="0" custScaleX="412843" custScaleY="683466" custLinFactX="-330814" custLinFactY="-900000" custLinFactNeighborX="-400000" custLinFactNeighborY="-900297">
        <dgm:presLayoutVars>
          <dgm:chMax/>
          <dgm:chPref val="4"/>
        </dgm:presLayoutVars>
      </dgm:prSet>
      <dgm:spPr/>
    </dgm:pt>
    <dgm:pt modelId="{44D532C9-ED30-46D4-99D3-94A7AE040285}" type="pres">
      <dgm:prSet presAssocID="{B5D4112E-D40E-4460-8258-299A39CE822B}" presName="childShape" presStyleCnt="0">
        <dgm:presLayoutVars>
          <dgm:chMax val="0"/>
          <dgm:chPref val="0"/>
        </dgm:presLayoutVars>
      </dgm:prSet>
      <dgm:spPr/>
    </dgm:pt>
    <dgm:pt modelId="{E4B6F837-DE60-48A7-934A-C2B904F0E1AA}" type="pres">
      <dgm:prSet presAssocID="{03E79B52-E32D-4E24-8AA2-3677D33B6CB5}" presName="root" presStyleCnt="0">
        <dgm:presLayoutVars>
          <dgm:chMax/>
          <dgm:chPref val="4"/>
        </dgm:presLayoutVars>
      </dgm:prSet>
      <dgm:spPr/>
    </dgm:pt>
    <dgm:pt modelId="{3F507DD2-67AA-4CA0-A327-8DFA276B77D0}" type="pres">
      <dgm:prSet presAssocID="{03E79B52-E32D-4E24-8AA2-3677D33B6CB5}" presName="rootComposite" presStyleCnt="0">
        <dgm:presLayoutVars/>
      </dgm:prSet>
      <dgm:spPr/>
    </dgm:pt>
    <dgm:pt modelId="{ED61A508-AE63-4869-BE1E-8B59014841EE}" type="pres">
      <dgm:prSet presAssocID="{03E79B52-E32D-4E24-8AA2-3677D33B6CB5}" presName="rootText" presStyleLbl="node0" presStyleIdx="3" presStyleCnt="4" custAng="0" custScaleX="280840" custScaleY="643836" custLinFactX="-552827" custLinFactY="-493898" custLinFactNeighborX="-600000" custLinFactNeighborY="-500000">
        <dgm:presLayoutVars>
          <dgm:chMax/>
          <dgm:chPref val="4"/>
        </dgm:presLayoutVars>
      </dgm:prSet>
      <dgm:spPr/>
    </dgm:pt>
    <dgm:pt modelId="{821EEF46-2EBF-4F0B-8388-8BCC15A58E67}" type="pres">
      <dgm:prSet presAssocID="{03E79B52-E32D-4E24-8AA2-3677D33B6CB5}" presName="childShape" presStyleCnt="0">
        <dgm:presLayoutVars>
          <dgm:chMax val="0"/>
          <dgm:chPref val="0"/>
        </dgm:presLayoutVars>
      </dgm:prSet>
      <dgm:spPr/>
    </dgm:pt>
  </dgm:ptLst>
  <dgm:cxnLst>
    <dgm:cxn modelId="{6442D339-8706-46F2-A235-E0A6F63609FD}" type="presOf" srcId="{B5D4112E-D40E-4460-8258-299A39CE822B}" destId="{D3F7730C-4A08-4944-88BC-A0A1333E73E3}" srcOrd="0" destOrd="0" presId="urn:microsoft.com/office/officeart/2008/layout/PictureAccentList"/>
    <dgm:cxn modelId="{E39F6F41-0977-4333-8176-638CF633A961}" srcId="{AD840D4D-7F21-4542-A351-DC67F6EC5209}" destId="{A07FC60C-CDA8-4B6F-A074-C4C89C542CD1}" srcOrd="1" destOrd="0" parTransId="{C037096C-3130-4672-B20E-F4BDB1D3C8FB}" sibTransId="{74AE4093-BFCA-42C4-8C55-70BAE3DBBFDD}"/>
    <dgm:cxn modelId="{02B35D95-2B1D-4BB0-81D7-DB375EBC010E}" type="presOf" srcId="{AD840D4D-7F21-4542-A351-DC67F6EC5209}" destId="{266E978A-E473-4EF0-8373-879F6D6CFD89}" srcOrd="0" destOrd="0" presId="urn:microsoft.com/office/officeart/2008/layout/PictureAccentList"/>
    <dgm:cxn modelId="{C437F683-FF40-4CC3-85E5-6FF3FABB245F}" srcId="{AD840D4D-7F21-4542-A351-DC67F6EC5209}" destId="{B5D4112E-D40E-4460-8258-299A39CE822B}" srcOrd="2" destOrd="0" parTransId="{971B3AAF-FA98-43A9-9559-8E3C250A43B0}" sibTransId="{A7F7B375-FA42-4C8D-AEB7-1992F07EA527}"/>
    <dgm:cxn modelId="{16F7339D-12AC-4576-94B0-8967FF9DCF51}" srcId="{AD840D4D-7F21-4542-A351-DC67F6EC5209}" destId="{03E79B52-E32D-4E24-8AA2-3677D33B6CB5}" srcOrd="3" destOrd="0" parTransId="{9B36AEE9-8208-45FF-9065-84752EE884ED}" sibTransId="{90AAB3E2-5716-4D82-8B8B-E20FF40DA10E}"/>
    <dgm:cxn modelId="{F93FEBE3-11C2-4DFC-AA0D-F88A598B37AA}" type="presOf" srcId="{A07FC60C-CDA8-4B6F-A074-C4C89C542CD1}" destId="{E5A1C552-043C-46E2-9964-55A768A8049F}" srcOrd="0" destOrd="0" presId="urn:microsoft.com/office/officeart/2008/layout/PictureAccentList"/>
    <dgm:cxn modelId="{D9FF6278-20C9-4FEE-9A19-954B434D3F40}" type="presOf" srcId="{03E79B52-E32D-4E24-8AA2-3677D33B6CB5}" destId="{ED61A508-AE63-4869-BE1E-8B59014841EE}" srcOrd="0" destOrd="0" presId="urn:microsoft.com/office/officeart/2008/layout/PictureAccentList"/>
    <dgm:cxn modelId="{4ABE4FD3-13F4-4528-985A-7B38171E032D}" type="presOf" srcId="{A180838A-6F72-4C9B-8BCE-C1E2C39B05DD}" destId="{13DA8ED9-6FE5-4F8A-BC5D-2FEB9BDF3C9C}" srcOrd="0" destOrd="0" presId="urn:microsoft.com/office/officeart/2008/layout/PictureAccentList"/>
    <dgm:cxn modelId="{E55EA2D2-DD33-448A-A974-349DD11C8721}" srcId="{AD840D4D-7F21-4542-A351-DC67F6EC5209}" destId="{A180838A-6F72-4C9B-8BCE-C1E2C39B05DD}" srcOrd="0" destOrd="0" parTransId="{AFF5E3AC-498D-46C0-A197-C0F0F31E0B01}" sibTransId="{168F439D-47E8-4509-BB31-CB0E84642CBD}"/>
    <dgm:cxn modelId="{5608F375-2E32-4954-960B-80FF0AB354FA}" type="presParOf" srcId="{266E978A-E473-4EF0-8373-879F6D6CFD89}" destId="{A774720C-B69D-4B5D-8264-94F0ECA4F5E1}" srcOrd="0" destOrd="0" presId="urn:microsoft.com/office/officeart/2008/layout/PictureAccentList"/>
    <dgm:cxn modelId="{D07A7A69-95BF-4A8D-A2FA-CA646FA3E14B}" type="presParOf" srcId="{A774720C-B69D-4B5D-8264-94F0ECA4F5E1}" destId="{B09B4160-1BB1-4604-9E41-2868B850F8A8}" srcOrd="0" destOrd="0" presId="urn:microsoft.com/office/officeart/2008/layout/PictureAccentList"/>
    <dgm:cxn modelId="{616DE322-0864-4C7A-BEAE-DBCFBB3B520F}" type="presParOf" srcId="{B09B4160-1BB1-4604-9E41-2868B850F8A8}" destId="{13DA8ED9-6FE5-4F8A-BC5D-2FEB9BDF3C9C}" srcOrd="0" destOrd="0" presId="urn:microsoft.com/office/officeart/2008/layout/PictureAccentList"/>
    <dgm:cxn modelId="{B52F5550-8952-40F6-BBDF-E8E0A7EA3347}" type="presParOf" srcId="{A774720C-B69D-4B5D-8264-94F0ECA4F5E1}" destId="{3C406BFB-6575-42CA-BCBF-EA4E709B672D}" srcOrd="1" destOrd="0" presId="urn:microsoft.com/office/officeart/2008/layout/PictureAccentList"/>
    <dgm:cxn modelId="{C2A1B1D0-3754-467D-A42C-89459C9D3C8E}" type="presParOf" srcId="{266E978A-E473-4EF0-8373-879F6D6CFD89}" destId="{FB0DE7CC-5415-4E38-B242-60BD589A5629}" srcOrd="1" destOrd="0" presId="urn:microsoft.com/office/officeart/2008/layout/PictureAccentList"/>
    <dgm:cxn modelId="{E15D4662-84FA-427E-9348-D335059C0DC7}" type="presParOf" srcId="{FB0DE7CC-5415-4E38-B242-60BD589A5629}" destId="{B9B609C6-A8CD-49BB-BDEB-D835D2088823}" srcOrd="0" destOrd="0" presId="urn:microsoft.com/office/officeart/2008/layout/PictureAccentList"/>
    <dgm:cxn modelId="{54FED545-A114-4337-BD05-5E501C26880E}" type="presParOf" srcId="{B9B609C6-A8CD-49BB-BDEB-D835D2088823}" destId="{E5A1C552-043C-46E2-9964-55A768A8049F}" srcOrd="0" destOrd="0" presId="urn:microsoft.com/office/officeart/2008/layout/PictureAccentList"/>
    <dgm:cxn modelId="{AC92E31C-A33C-4CB6-A071-9D31AAECF049}" type="presParOf" srcId="{FB0DE7CC-5415-4E38-B242-60BD589A5629}" destId="{75E11B4E-269B-4931-AEA1-F2684838A85C}" srcOrd="1" destOrd="0" presId="urn:microsoft.com/office/officeart/2008/layout/PictureAccentList"/>
    <dgm:cxn modelId="{03DE0B61-C99A-4163-91DC-227845E5E8E1}" type="presParOf" srcId="{266E978A-E473-4EF0-8373-879F6D6CFD89}" destId="{AAB72D5D-A482-41A2-8706-A111F84D069A}" srcOrd="2" destOrd="0" presId="urn:microsoft.com/office/officeart/2008/layout/PictureAccentList"/>
    <dgm:cxn modelId="{2E57BAAB-9831-4369-B5FD-5FB5A2B97A5A}" type="presParOf" srcId="{AAB72D5D-A482-41A2-8706-A111F84D069A}" destId="{B00B19F1-A1D2-472E-9D6B-B6DD031822FD}" srcOrd="0" destOrd="0" presId="urn:microsoft.com/office/officeart/2008/layout/PictureAccentList"/>
    <dgm:cxn modelId="{332881B7-7D1C-468D-84C9-6954FB7C9737}" type="presParOf" srcId="{B00B19F1-A1D2-472E-9D6B-B6DD031822FD}" destId="{D3F7730C-4A08-4944-88BC-A0A1333E73E3}" srcOrd="0" destOrd="0" presId="urn:microsoft.com/office/officeart/2008/layout/PictureAccentList"/>
    <dgm:cxn modelId="{40984ECD-2F85-4806-A877-4AACC78B0C9F}" type="presParOf" srcId="{AAB72D5D-A482-41A2-8706-A111F84D069A}" destId="{44D532C9-ED30-46D4-99D3-94A7AE040285}" srcOrd="1" destOrd="0" presId="urn:microsoft.com/office/officeart/2008/layout/PictureAccentList"/>
    <dgm:cxn modelId="{7903BB9F-AE73-4619-B69D-4B3B14F1F328}" type="presParOf" srcId="{266E978A-E473-4EF0-8373-879F6D6CFD89}" destId="{E4B6F837-DE60-48A7-934A-C2B904F0E1AA}" srcOrd="3" destOrd="0" presId="urn:microsoft.com/office/officeart/2008/layout/PictureAccentList"/>
    <dgm:cxn modelId="{7AE93C20-FFE9-4C06-86F4-52B366A836E8}" type="presParOf" srcId="{E4B6F837-DE60-48A7-934A-C2B904F0E1AA}" destId="{3F507DD2-67AA-4CA0-A327-8DFA276B77D0}" srcOrd="0" destOrd="0" presId="urn:microsoft.com/office/officeart/2008/layout/PictureAccentList"/>
    <dgm:cxn modelId="{2CA5B1B4-0952-4E7E-AB01-A5D2577222FD}" type="presParOf" srcId="{3F507DD2-67AA-4CA0-A327-8DFA276B77D0}" destId="{ED61A508-AE63-4869-BE1E-8B59014841EE}" srcOrd="0" destOrd="0" presId="urn:microsoft.com/office/officeart/2008/layout/PictureAccentList"/>
    <dgm:cxn modelId="{CF4FCFFE-D40B-4EBB-8659-173CDB7C0CDA}" type="presParOf" srcId="{E4B6F837-DE60-48A7-934A-C2B904F0E1AA}" destId="{821EEF46-2EBF-4F0B-8388-8BCC15A58E67}" srcOrd="1" destOrd="0" presId="urn:microsoft.com/office/officeart/2008/layout/Pictu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8ED9-6FE5-4F8A-BC5D-2FEB9BDF3C9C}">
      <dsp:nvSpPr>
        <dsp:cNvPr id="0" name=""/>
        <dsp:cNvSpPr/>
      </dsp:nvSpPr>
      <dsp:spPr>
        <a:xfrm rot="16200000">
          <a:off x="-661485" y="664987"/>
          <a:ext cx="1913745" cy="59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КРОВОТЕЧЕНИЕ</a:t>
          </a:r>
          <a:endParaRPr lang="ru-RU" sz="1800" b="1" kern="1200" dirty="0"/>
        </a:p>
      </dsp:txBody>
      <dsp:txXfrm>
        <a:off x="-644182" y="682290"/>
        <a:ext cx="1879139" cy="556169"/>
      </dsp:txXfrm>
    </dsp:sp>
    <dsp:sp modelId="{E5A1C552-043C-46E2-9964-55A768A8049F}">
      <dsp:nvSpPr>
        <dsp:cNvPr id="0" name=""/>
        <dsp:cNvSpPr/>
      </dsp:nvSpPr>
      <dsp:spPr>
        <a:xfrm>
          <a:off x="638823" y="30699"/>
          <a:ext cx="1541290" cy="55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Капиллярное</a:t>
          </a:r>
          <a:endParaRPr lang="ru-RU" sz="1600" b="1" kern="1200" dirty="0"/>
        </a:p>
      </dsp:txBody>
      <dsp:txXfrm>
        <a:off x="655201" y="47077"/>
        <a:ext cx="1508534" cy="526442"/>
      </dsp:txXfrm>
    </dsp:sp>
    <dsp:sp modelId="{D3F7730C-4A08-4944-88BC-A0A1333E73E3}">
      <dsp:nvSpPr>
        <dsp:cNvPr id="0" name=""/>
        <dsp:cNvSpPr/>
      </dsp:nvSpPr>
      <dsp:spPr>
        <a:xfrm>
          <a:off x="640096" y="660330"/>
          <a:ext cx="1637162" cy="46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Артериальное</a:t>
          </a:r>
          <a:endParaRPr lang="ru-RU" sz="1600" b="1" kern="1200" dirty="0"/>
        </a:p>
      </dsp:txBody>
      <dsp:txXfrm>
        <a:off x="653826" y="674060"/>
        <a:ext cx="1609702" cy="441300"/>
      </dsp:txXfrm>
    </dsp:sp>
    <dsp:sp modelId="{ED61A508-AE63-4869-BE1E-8B59014841EE}">
      <dsp:nvSpPr>
        <dsp:cNvPr id="0" name=""/>
        <dsp:cNvSpPr/>
      </dsp:nvSpPr>
      <dsp:spPr>
        <a:xfrm>
          <a:off x="643387" y="1213405"/>
          <a:ext cx="1113693" cy="441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Венозное</a:t>
          </a:r>
          <a:endParaRPr lang="ru-RU" sz="1600" b="1" kern="1200" dirty="0"/>
        </a:p>
      </dsp:txBody>
      <dsp:txXfrm>
        <a:off x="656320" y="1226338"/>
        <a:ext cx="1087827" cy="41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3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85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8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3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8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4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8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3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4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8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F5E9-8051-4B27-8295-F656E04A9DD0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A579-C0ED-42E7-BB09-F6D0AE732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3" y="2156346"/>
            <a:ext cx="8537853" cy="1950433"/>
          </a:xfrm>
        </p:spPr>
        <p:txBody>
          <a:bodyPr/>
          <a:lstStyle/>
          <a:p>
            <a:r>
              <a:rPr lang="ru-RU" sz="4400" dirty="0"/>
              <a:t>Оказание первой помощи при наружном кровотечении</a:t>
            </a:r>
          </a:p>
        </p:txBody>
      </p:sp>
    </p:spTree>
    <p:extLst>
      <p:ext uri="{BB962C8B-B14F-4D97-AF65-F5344CB8AC3E}">
        <p14:creationId xmlns:p14="http://schemas.microsoft.com/office/powerpoint/2010/main" val="18261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020671"/>
            <a:ext cx="2743201" cy="263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37544"/>
            <a:ext cx="2743201" cy="2320120"/>
          </a:xfrm>
        </p:spPr>
        <p:txBody>
          <a:bodyPr>
            <a:noAutofit/>
          </a:bodyPr>
          <a:lstStyle/>
          <a:p>
            <a:r>
              <a:rPr lang="ru-RU" sz="1600" dirty="0"/>
              <a:t>Кровотечением называется истечение крови из поврежденного кровеносного сосуда, которое бывает наружным или внутренним (из органов грудной или брюшной полости). При наружных кровотечениях выделяют артериальные, венозные и капиллярные.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6262719"/>
              </p:ext>
            </p:extLst>
          </p:nvPr>
        </p:nvGraphicFramePr>
        <p:xfrm>
          <a:off x="0" y="2057486"/>
          <a:ext cx="6332561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96000" y="2057486"/>
            <a:ext cx="6096000" cy="3108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Артериальные кровотечения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истечением крови алого цвета, которая изливается из зияющей раны пульсирующей струей. Для венозного кровотечения характерно истечение из раны темной крови сплошной непрерывной струей.</a:t>
            </a:r>
          </a:p>
          <a:p>
            <a:pPr algn="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неотложная помощь при наружных кровотечениях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остановка венозного и артериального кровотечения, правила наложения жгута и закрутки</a:t>
            </a:r>
          </a:p>
          <a:p>
            <a:pPr algn="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Капиллярное кровотечение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при ссадинах или скальпированных ранах, при которых кровь из мелких поврежденных кровеносных сосудов вытекает, как из губки. Особую опасность представляет кровотечение из артерий, которое за короткое время приводит к сильной кровопотере, а иногда – к смерти пострадавшего.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30236"/>
            <a:ext cx="6432644" cy="646331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  <a:sp3d extrusionH="57150">
              <a:extrusionClr>
                <a:schemeClr val="bg1"/>
              </a:extrusionClr>
            </a:sp3d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 наружных кровотечениях выделяют артериальные, венозные и капиллярные.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666" y="2348359"/>
            <a:ext cx="3069714" cy="1517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9942" y="4059418"/>
            <a:ext cx="2456058" cy="16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62" y="1986735"/>
            <a:ext cx="1661671" cy="120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61" y="860270"/>
            <a:ext cx="2055432" cy="137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37494"/>
            <a:ext cx="51997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Признаки: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Кровь пассивно стекает из раны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повреждении крупных вен из раны вытекает кровь темного цвета непрерывной струей.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Действия по оказанию первой помощи: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Наложите стерильную тугую давящую повязку на рану.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Зафиксируйте в приподнятом положении повреждённую конечность.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сильном кровотечении прижмите кровоточащую вену ниже места кровотечения.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Дальнейшие действия: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незначительных кровотечениях обратитесь в травматологический пункт.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368" y="654140"/>
            <a:ext cx="3788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Венозное кровотечение</a:t>
            </a:r>
            <a:endParaRPr lang="ru-RU" sz="3200" i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02693" y="1986735"/>
            <a:ext cx="5286233" cy="4708981"/>
            <a:chOff x="6196083" y="2033141"/>
            <a:chExt cx="5286233" cy="47089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96083" y="2149019"/>
              <a:ext cx="5286233" cy="459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96084" y="2033141"/>
              <a:ext cx="5286232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Так как венозная кровь течет от дистальных отделов конечности к проксимальным, жгут накладывается ниже места повреждения как можно ближе к ране;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На кожу следует приложить одежду или тканевую подкладку, чтобы не травмировать мягкие ткани;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Энергичными движениями жгут растягивается и обматывается вокруг конечности;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Витки располагаются друг за другом, не защемляя между собой кожу;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Каждый последующий виток должен немного заходить на предыдущий;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После двух-трех витков натяжение жгута можно несколько ослабить;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К конечности приложить записку с указанием времени наложения жгута или же написать время на коже больного;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sz="1200" dirty="0" smtClean="0">
                  <a:solidFill>
                    <a:schemeClr val="bg1"/>
                  </a:solidFill>
                </a:rPr>
                <a:t>Сам жгут не должен быть прикрыт одеждой, необходимо чтобы он сразу бросался в глаза.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366" y="3579331"/>
            <a:ext cx="1753112" cy="22159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636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1735" y="348763"/>
            <a:ext cx="6091518" cy="57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459" y="196183"/>
            <a:ext cx="3740059" cy="628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497725" y="3657580"/>
            <a:ext cx="4012103" cy="2634365"/>
            <a:chOff x="1958390" y="2717564"/>
            <a:chExt cx="4079338" cy="26776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958391" y="2884608"/>
              <a:ext cx="4079337" cy="2510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58390" y="2717564"/>
              <a:ext cx="407933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 smtClean="0"/>
            </a:p>
            <a:p>
              <a:r>
                <a:rPr lang="ru-RU" sz="1200" dirty="0" smtClean="0"/>
                <a:t>При кровотечении из раны, находящейся на плечевом поясе, плече или предплечье, произвести остановку кровотечения можно прижатием большого пальца кисти подключичной артерии к I ребру над ключицей или прижатием плечевой артерии к плечевой кости. При развитии артериального кровотечения из раны нижней конечности прижимают бедренную артерию к лобковой кости в области паховой складки. При прижатии артерии пальцем в нужных местах необходимо приложить значительное усилие. Артерию надо прижимать недолго, на время, которое требуется, чтобы наложить давящую повязку, жгут или закрутку.</a:t>
              </a:r>
              <a:endParaRPr lang="ru-RU" sz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5459" y="156610"/>
            <a:ext cx="5209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Действия при артериальных кровотечениях.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5518" y="347112"/>
            <a:ext cx="6347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Артериальное кровотечение приводит к большой кровопотере за короткое время. Поэтому после травмы надо сразу принимать необходимые меры.</a:t>
            </a: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1064654"/>
            <a:ext cx="4424083" cy="2797621"/>
            <a:chOff x="7624482" y="1545779"/>
            <a:chExt cx="4424083" cy="279762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24482" y="1545779"/>
              <a:ext cx="4424083" cy="2797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24482" y="1555583"/>
              <a:ext cx="442408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Прижатие артерии пальцем при артериальных кровотечениях.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Остановка кровотечения всегда начинается с этого способа, и лишь затем уже применяют другие, более совершенные – чаще в виде наложения тугой давящей повязки или жгута. Для выполнения пальцевого прижатия сосуда нужно хорошо знать места, где поврежденная артерия располагается не очень глубоко и где ее можно прижать к кости. Обычно в таких местах всегда возможно прощупать пульсацию артериальных сосудов.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5142"/>
          <a:stretch/>
        </p:blipFill>
        <p:spPr>
          <a:xfrm>
            <a:off x="485558" y="4303913"/>
            <a:ext cx="2304404" cy="154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b="12835"/>
          <a:stretch/>
        </p:blipFill>
        <p:spPr>
          <a:xfrm>
            <a:off x="8925353" y="3630696"/>
            <a:ext cx="2936271" cy="282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7810" t="6283" r="5726" b="13504"/>
          <a:stretch/>
        </p:blipFill>
        <p:spPr>
          <a:xfrm>
            <a:off x="6156216" y="1496276"/>
            <a:ext cx="2990321" cy="1980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2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701070" y="462364"/>
            <a:ext cx="3307153" cy="372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908" y="2313442"/>
            <a:ext cx="6044092" cy="430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1. Жгут надо накладывать по возможности как можно ближе к ране.</a:t>
            </a:r>
          </a:p>
          <a:p>
            <a:r>
              <a:rPr lang="ru-RU" sz="1600" dirty="0" smtClean="0"/>
              <a:t>2. Перед тем как наложить жгут на конечность, если возможно, нужно придать ей возвышенное положение.</a:t>
            </a:r>
          </a:p>
          <a:p>
            <a:r>
              <a:rPr lang="ru-RU" sz="1600" dirty="0" smtClean="0"/>
              <a:t>3. Жгут необходимо накладывать на одежду или любую прокладку в виде платка, косынки, полотенца.</a:t>
            </a:r>
          </a:p>
          <a:p>
            <a:r>
              <a:rPr lang="ru-RU" sz="1600" dirty="0" smtClean="0"/>
              <a:t>4. Перед наложением жгута следует вначале попытаться остановить кровотечение прижатием пальца.</a:t>
            </a:r>
          </a:p>
          <a:p>
            <a:r>
              <a:rPr lang="ru-RU" sz="1600" dirty="0" smtClean="0"/>
              <a:t>5. Необходимо надежно закрепить наложенный жгут.</a:t>
            </a:r>
          </a:p>
          <a:p>
            <a:r>
              <a:rPr lang="ru-RU" sz="1600" dirty="0" smtClean="0"/>
              <a:t>6. Недопустимо держать жгут на конечности больше 2 часов летом и 1–1,5 часов зимой, так как прекращение кровоснабжения конечности на более длительный период при низких температурах приводит к ее омертвению.</a:t>
            </a:r>
          </a:p>
          <a:p>
            <a:r>
              <a:rPr lang="ru-RU" sz="1600" dirty="0" smtClean="0"/>
              <a:t>7. После того как жгут наложен, нужно прикрепить к нему записку с указанием даты и точного времени его наложения.</a:t>
            </a:r>
          </a:p>
          <a:p>
            <a:r>
              <a:rPr lang="ru-RU" sz="1600" dirty="0" smtClean="0"/>
              <a:t>8. Зимой конечность с наложенным жгутом требуется укутать одеждой или другим теплым материалом.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08" y="1391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Наложение жгута выше раны. Правила наложения жгута и закрутки при кровотечениях.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5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Жгут накладывают на конечность при сильном кровотечении (из артерий или крупных вен). Вместо него можно использовать закрутку. Этот способ остановки кровотечения требует соблюдения ряда правил.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28" y="620397"/>
            <a:ext cx="2314002" cy="3005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Прямоугольник 21"/>
          <p:cNvSpPr/>
          <p:nvPr/>
        </p:nvSpPr>
        <p:spPr>
          <a:xfrm>
            <a:off x="8701071" y="436005"/>
            <a:ext cx="33071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закрутки можно использовать платок, ремень, тесемку, полоску прочной ткани. Эти предметы надо наложить выше или ниже места ранения, а их концы завязать узлом с петлей. В петлю следует вставить палку, с помощью которой затянуть закрутку до остановки кровотечения. Затем свободный конец палки закрепить бинтом. Когда накладывают закрутку, соблюдают те же правила, что и при пользовании жгутом. Нельзя использовать для закрутки тонкие веревки, электрические провода, телефонные кабели, так как они способны повредить мягкие ткани.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78" y="4344734"/>
            <a:ext cx="4162985" cy="22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Стрелка вниз 30"/>
          <p:cNvSpPr/>
          <p:nvPr/>
        </p:nvSpPr>
        <p:spPr>
          <a:xfrm>
            <a:off x="984415" y="1535268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1908" y="1535269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944125" y="1535268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869596" y="1533851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2909886" y="1533851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02103" y="1533851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767864" y="1533850"/>
            <a:ext cx="470780" cy="674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69639"/>
            <a:ext cx="63353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9749"/>
            <a:ext cx="5758495" cy="96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5899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Эффективно только при кровотечении из мелких артерий. Требует наложения дополнительного перевязочного материала через короткий промежуток времени.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9314276" y="103798"/>
            <a:ext cx="2877724" cy="2664834"/>
            <a:chOff x="0" y="2054399"/>
            <a:chExt cx="3349706" cy="22796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2054399"/>
              <a:ext cx="3349706" cy="22796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054399"/>
              <a:ext cx="3349706" cy="2279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На кровоточащую рану накладывается стерильный бинт или чистая ткань. Поверх - плотный валик бинта (ваты), который туго прибинтовывают.</a:t>
              </a:r>
            </a:p>
            <a:p>
              <a:endParaRPr lang="ru-RU" sz="1400" dirty="0" smtClean="0">
                <a:solidFill>
                  <a:schemeClr val="bg1"/>
                </a:solidFill>
              </a:endParaRP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При правильном наложении кровотечение останавливается. Повязку можно не снимать до доставки в лечебное учреждение.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65574" y="103798"/>
            <a:ext cx="2918514" cy="2473950"/>
            <a:chOff x="4211987" y="2302682"/>
            <a:chExt cx="3794456" cy="2976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t="5868" r="1139" b="15394"/>
            <a:stretch/>
          </p:blipFill>
          <p:spPr>
            <a:xfrm>
              <a:off x="4521843" y="2302682"/>
              <a:ext cx="3484600" cy="19766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Прямоугольник 8"/>
            <p:cNvSpPr/>
            <p:nvPr/>
          </p:nvSpPr>
          <p:spPr>
            <a:xfrm rot="461476">
              <a:off x="4211987" y="4324577"/>
              <a:ext cx="3477986" cy="954107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Первая помощь при любых венозных кровотечениях предусматривает наложение давящей повязки, холод и возвышенное положение.</a:t>
              </a:r>
              <a:endParaRPr lang="ru-RU" sz="14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1" y="224458"/>
            <a:ext cx="6335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Наложение давящей повязки при кровотечениях</a:t>
            </a:r>
            <a:endParaRPr lang="ru-RU" sz="20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5931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66CCFF"/>
                </a:solidFill>
              </a:rPr>
              <a:t>Наложение давящей повязки и воздействие холодом. </a:t>
            </a:r>
            <a:r>
              <a:rPr lang="ru-RU" sz="1200" dirty="0" smtClean="0"/>
              <a:t>Давящая повязка накладывается ниже раны, поскольку венозная кровь поднимается от периферических сосудов к сердцу. </a:t>
            </a:r>
            <a:r>
              <a:rPr lang="ru-RU" sz="1200" dirty="0" smtClean="0">
                <a:solidFill>
                  <a:srgbClr val="66CCFF"/>
                </a:solidFill>
              </a:rPr>
              <a:t>Такая давящая повязка состоит из нескольких стерильных марлевых салфеток или </a:t>
            </a:r>
            <a:r>
              <a:rPr lang="ru-RU" sz="1200" dirty="0" err="1" smtClean="0">
                <a:solidFill>
                  <a:srgbClr val="66CCFF"/>
                </a:solidFill>
              </a:rPr>
              <a:t>неразмотанного</a:t>
            </a:r>
            <a:r>
              <a:rPr lang="ru-RU" sz="1200" dirty="0" smtClean="0">
                <a:solidFill>
                  <a:srgbClr val="66CCFF"/>
                </a:solidFill>
              </a:rPr>
              <a:t> бинта</a:t>
            </a:r>
            <a:r>
              <a:rPr lang="ru-RU" sz="1200" dirty="0" smtClean="0"/>
              <a:t>, на которые накладывают жгут или эластичный бинт. О правильности наложения венозного жгута свидетельствует остановка кровотечения, но сохранение пульсации ниже места прижатия. Сверху бинта в проекции к источнику кровотечения хорошо наложить пузырь со льдом или грелку, наполненную холодной водой. </a:t>
            </a:r>
            <a:r>
              <a:rPr lang="ru-RU" sz="1200" dirty="0" smtClean="0">
                <a:solidFill>
                  <a:srgbClr val="66CCFF"/>
                </a:solidFill>
              </a:rPr>
              <a:t>Не забывайте, что через 30-40 мин холод необходимо убрать </a:t>
            </a:r>
            <a:r>
              <a:rPr lang="ru-RU" sz="1200" dirty="0" smtClean="0"/>
              <a:t>на 10 мин, чтобы восстановить общий кровоток в этой области. Если кровотечение происходит из конечности, ей следует придать возвышенное положение.</a:t>
            </a:r>
            <a:endParaRPr lang="ru-RU" sz="1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9" y="4009738"/>
            <a:ext cx="1599866" cy="1297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Прямоугольник 17"/>
          <p:cNvSpPr/>
          <p:nvPr/>
        </p:nvSpPr>
        <p:spPr>
          <a:xfrm>
            <a:off x="0" y="53608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При носовом кровотечении крыло носа прижимают к его перегородке, хорошо предварительно ввести в носовой ход комочек ваты, смоченный 3 % перекисью водорода. На область переносицы или затылка прикладывают холод на 3-4 мин с перерывами в 3-4 мин до прекращения кровотечения. Голову запрокидывать не надо, потому что кровь будет стекать по задней стенке глотки.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247" y="4009738"/>
            <a:ext cx="2462797" cy="1297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Прямоугольник 19"/>
          <p:cNvSpPr/>
          <p:nvPr/>
        </p:nvSpPr>
        <p:spPr>
          <a:xfrm>
            <a:off x="6188966" y="325230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любом случае, если рана находится на конечности, ей следует придать возвышенное положение и обеспечить покой и холод (пузырь со льдом).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245" y="4201540"/>
            <a:ext cx="2179937" cy="1362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539" y="4158730"/>
            <a:ext cx="1903169" cy="2217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9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5606" y="617172"/>
            <a:ext cx="3979488" cy="6000603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456" y="985983"/>
            <a:ext cx="38526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Кровотечение из конечности может быть остановлено сгибанием ее в суставе выше места ранения, если нет перелома этой конечности. </a:t>
            </a:r>
          </a:p>
          <a:p>
            <a:endParaRPr lang="ru-RU" sz="1600" dirty="0" smtClean="0"/>
          </a:p>
          <a:p>
            <a:r>
              <a:rPr lang="ru-RU" sz="1600" dirty="0" smtClean="0"/>
              <a:t>У пострадавшего следует быстро засучить рукав или закатать брюки и вложить в ямку, образующуюся при сгибании сустава, комок марли, ваты или любой материи и сильно, до отказа, согнуть сустав над этим комком. </a:t>
            </a:r>
          </a:p>
          <a:p>
            <a:endParaRPr lang="ru-RU" sz="1600" dirty="0" smtClean="0"/>
          </a:p>
          <a:p>
            <a:r>
              <a:rPr lang="ru-RU" sz="1600" dirty="0" smtClean="0"/>
              <a:t>В таком положении сгиб ноги или руки надо связать или привязать к туловищу пострадавшего косынкой, шарфом или ремнем. </a:t>
            </a:r>
          </a:p>
          <a:p>
            <a:endParaRPr lang="ru-RU" sz="1600" dirty="0" smtClean="0"/>
          </a:p>
          <a:p>
            <a:r>
              <a:rPr lang="ru-RU" sz="1600" dirty="0" smtClean="0"/>
              <a:t>В любом случае, после остановки кровотечения, на рану необходимо наложить тугую стерильную повязку.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4655" y="155508"/>
            <a:ext cx="666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Сгибание конечности при кровотечениях.</a:t>
            </a:r>
            <a:endParaRPr lang="ru-RU" sz="2400" b="1" i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5606" y="118698"/>
            <a:ext cx="729049" cy="535286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450262" y="0"/>
            <a:ext cx="4769708" cy="5082919"/>
            <a:chOff x="6067168" y="977894"/>
            <a:chExt cx="4769708" cy="455107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067168" y="977894"/>
              <a:ext cx="4769708" cy="45510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273113" y="1083606"/>
              <a:ext cx="4563763" cy="433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При таком положении конечности кровеносный сосуд сдавливается. Это можно усилить, если на сгиб положить тугой </a:t>
              </a:r>
              <a:r>
                <a:rPr lang="ru-RU" sz="1200" dirty="0" err="1" smtClean="0"/>
                <a:t>ватномарлевый</a:t>
              </a:r>
              <a:r>
                <a:rPr lang="ru-RU" sz="1200" dirty="0" smtClean="0"/>
                <a:t> валик и потом надежно зафиксировать конечность в максимально согнутом положении. Такой прием применяют при остановке артериального кровотечения конечностей, но он не годится для остановки кровотечения из ран, которые сочетаются с переломами костей или повреждениями суставов. Когда производят остановку кровотечения в области кисти и предплечья, нужно согнуть руку в локтевом суставе, вложить в локтевой сгиб </a:t>
              </a:r>
              <a:r>
                <a:rPr lang="ru-RU" sz="1200" dirty="0" err="1" smtClean="0"/>
                <a:t>ватно</a:t>
              </a:r>
              <a:r>
                <a:rPr lang="ru-RU" sz="1200" dirty="0" smtClean="0"/>
                <a:t> марлевый валик и бинтовой повязкой или брючным ремнем хорошо зафиксировать плечо и предплечье с максимальным сближением их поверхностей.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При остановке кровотечения из подключичной области и верхней половины плеча валик вкладывают в область подмышечной ямки. Руки надо согнуть в локтевых суставах, завести за спину и плотно зафиксировать одну к другой при помощи брючного ремня или бинтовой повязки. Кровотечение при ранении голени можно остановить вкладыванием в подколенную ямку плотного </a:t>
              </a:r>
              <a:r>
                <a:rPr lang="ru-RU" sz="1200" dirty="0" err="1" smtClean="0"/>
                <a:t>ватно</a:t>
              </a:r>
              <a:r>
                <a:rPr lang="ru-RU" sz="1200" dirty="0" smtClean="0"/>
                <a:t> марлевого валика или сильным сгибанием ноги в коленном суставе и </a:t>
              </a:r>
              <a:r>
                <a:rPr lang="ru-RU" sz="1200" dirty="0" err="1" smtClean="0"/>
                <a:t>прибинтовыванием</a:t>
              </a:r>
              <a:r>
                <a:rPr lang="ru-RU" sz="1200" dirty="0" smtClean="0"/>
                <a:t> голени к бедру.</a:t>
              </a:r>
              <a:endParaRPr lang="ru-RU" sz="12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52" y="781240"/>
            <a:ext cx="3050644" cy="2068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52" y="3054299"/>
            <a:ext cx="2095030" cy="20950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25" y="4899286"/>
            <a:ext cx="1733291" cy="16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8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177</TotalTime>
  <Words>1314</Words>
  <Application>Microsoft Office PowerPoint</Application>
  <PresentationFormat>Широкоэкранный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</vt:lpstr>
      <vt:lpstr>Берлин</vt:lpstr>
      <vt:lpstr>Оказание первой помощи при наружном кровотечении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при наружном кровотечении</dc:title>
  <dc:creator>Admin</dc:creator>
  <cp:lastModifiedBy>Admin</cp:lastModifiedBy>
  <cp:revision>20</cp:revision>
  <dcterms:created xsi:type="dcterms:W3CDTF">2018-11-14T15:23:14Z</dcterms:created>
  <dcterms:modified xsi:type="dcterms:W3CDTF">2018-11-14T18:20:30Z</dcterms:modified>
</cp:coreProperties>
</file>